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85" r:id="rId3"/>
    <p:sldId id="260" r:id="rId4"/>
    <p:sldId id="283" r:id="rId5"/>
    <p:sldId id="284" r:id="rId6"/>
    <p:sldId id="266" r:id="rId7"/>
    <p:sldId id="267" r:id="rId8"/>
    <p:sldId id="277" r:id="rId9"/>
    <p:sldId id="278" r:id="rId10"/>
    <p:sldId id="279" r:id="rId11"/>
    <p:sldId id="280" r:id="rId12"/>
    <p:sldId id="281" r:id="rId13"/>
    <p:sldId id="282" r:id="rId14"/>
    <p:sldId id="263" r:id="rId15"/>
    <p:sldId id="264" r:id="rId16"/>
    <p:sldId id="261" r:id="rId17"/>
    <p:sldId id="256" r:id="rId18"/>
    <p:sldId id="257" r:id="rId19"/>
    <p:sldId id="258" r:id="rId20"/>
    <p:sldId id="259" r:id="rId21"/>
    <p:sldId id="268" r:id="rId22"/>
    <p:sldId id="262" r:id="rId23"/>
    <p:sldId id="265" r:id="rId24"/>
    <p:sldId id="269" r:id="rId25"/>
    <p:sldId id="271" r:id="rId26"/>
    <p:sldId id="272" r:id="rId27"/>
    <p:sldId id="273" r:id="rId28"/>
    <p:sldId id="274" r:id="rId29"/>
    <p:sldId id="276" r:id="rId30"/>
    <p:sldId id="270" r:id="rId31"/>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6" autoAdjust="0"/>
    <p:restoredTop sz="94660"/>
  </p:normalViewPr>
  <p:slideViewPr>
    <p:cSldViewPr snapToGrid="0">
      <p:cViewPr>
        <p:scale>
          <a:sx n="65" d="100"/>
          <a:sy n="65" d="100"/>
        </p:scale>
        <p:origin x="-300"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PT" smtClean="0"/>
              <a:t>Clique para editar o estilo</a:t>
            </a:r>
            <a:endParaRPr lang="pt-PT"/>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2160401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510048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838200" y="365125"/>
            <a:ext cx="7734300" cy="5811838"/>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2631441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3994129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PT" smtClean="0"/>
              <a:t>Clique para editar o estilo</a:t>
            </a:r>
            <a:endParaRPr lang="pt-PT"/>
          </a:p>
        </p:txBody>
      </p:sp>
      <p:sp>
        <p:nvSpPr>
          <p:cNvPr id="3" name="Marcador de Posição do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2096167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838200" y="1825625"/>
            <a:ext cx="5181600" cy="435133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6172200" y="1825625"/>
            <a:ext cx="5181600" cy="435133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75550B3D-84F9-4DAF-9F17-1FB2384FB786}" type="datetimeFigureOut">
              <a:rPr lang="pt-PT" smtClean="0"/>
              <a:t>19-04-2018</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384889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PT" smtClean="0"/>
              <a:t>Clique para editar o estilo</a:t>
            </a:r>
            <a:endParaRPr lang="pt-PT"/>
          </a:p>
        </p:txBody>
      </p:sp>
      <p:sp>
        <p:nvSpPr>
          <p:cNvPr id="3" name="Marcador de Posição do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839788" y="2505075"/>
            <a:ext cx="5157787" cy="36845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6172200" y="2505075"/>
            <a:ext cx="5183188" cy="36845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75550B3D-84F9-4DAF-9F17-1FB2384FB786}" type="datetimeFigureOut">
              <a:rPr lang="pt-PT" smtClean="0"/>
              <a:t>19-04-2018</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4264961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75550B3D-84F9-4DAF-9F17-1FB2384FB786}" type="datetimeFigureOut">
              <a:rPr lang="pt-PT" smtClean="0"/>
              <a:t>19-04-2018</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3178424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75550B3D-84F9-4DAF-9F17-1FB2384FB786}" type="datetimeFigureOut">
              <a:rPr lang="pt-PT" smtClean="0"/>
              <a:t>19-04-2018</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2711132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pt-PT"/>
          </a:p>
        </p:txBody>
      </p:sp>
      <p:sp>
        <p:nvSpPr>
          <p:cNvPr id="3" name="Marcador de Posição de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75550B3D-84F9-4DAF-9F17-1FB2384FB786}" type="datetimeFigureOut">
              <a:rPr lang="pt-PT" smtClean="0"/>
              <a:t>19-04-2018</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4014448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pt-PT"/>
          </a:p>
        </p:txBody>
      </p:sp>
      <p:sp>
        <p:nvSpPr>
          <p:cNvPr id="3" name="Marcador de Posição d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75550B3D-84F9-4DAF-9F17-1FB2384FB786}" type="datetimeFigureOut">
              <a:rPr lang="pt-PT" smtClean="0"/>
              <a:t>19-04-2018</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C7D7C79-1CA8-4B38-B152-EEC4F518F2B8}" type="slidenum">
              <a:rPr lang="pt-PT" smtClean="0"/>
              <a:t>‹nº›</a:t>
            </a:fld>
            <a:endParaRPr lang="pt-PT"/>
          </a:p>
        </p:txBody>
      </p:sp>
    </p:spTree>
    <p:extLst>
      <p:ext uri="{BB962C8B-B14F-4D97-AF65-F5344CB8AC3E}">
        <p14:creationId xmlns:p14="http://schemas.microsoft.com/office/powerpoint/2010/main" val="2823500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550B3D-84F9-4DAF-9F17-1FB2384FB786}" type="datetimeFigureOut">
              <a:rPr lang="pt-PT" smtClean="0"/>
              <a:t>19-04-2018</a:t>
            </a:fld>
            <a:endParaRPr lang="pt-PT"/>
          </a:p>
        </p:txBody>
      </p:sp>
      <p:sp>
        <p:nvSpPr>
          <p:cNvPr id="5" name="Marcador de Posição do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D7C79-1CA8-4B38-B152-EEC4F518F2B8}" type="slidenum">
              <a:rPr lang="pt-PT" smtClean="0"/>
              <a:t>‹nº›</a:t>
            </a:fld>
            <a:endParaRPr lang="pt-PT"/>
          </a:p>
        </p:txBody>
      </p:sp>
    </p:spTree>
    <p:extLst>
      <p:ext uri="{BB962C8B-B14F-4D97-AF65-F5344CB8AC3E}">
        <p14:creationId xmlns:p14="http://schemas.microsoft.com/office/powerpoint/2010/main" val="2257617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ontabeis.com.br/termos-contabeis/contabilidad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konomista.pt/artigo/valor-de-uma-empres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399592" y="1772816"/>
            <a:ext cx="8266923" cy="1569660"/>
          </a:xfrm>
          <a:prstGeom prst="rect">
            <a:avLst/>
          </a:prstGeom>
          <a:noFill/>
        </p:spPr>
        <p:txBody>
          <a:bodyPr wrap="square" rtlCol="0">
            <a:spAutoFit/>
          </a:bodyPr>
          <a:lstStyle/>
          <a:p>
            <a:pPr algn="ctr"/>
            <a:r>
              <a:rPr lang="pt-PT" sz="3200" b="1" dirty="0" smtClean="0"/>
              <a:t>O advir da Contabilidade</a:t>
            </a:r>
          </a:p>
          <a:p>
            <a:pPr algn="ctr"/>
            <a:endParaRPr lang="pt-PT" sz="3200" b="1" dirty="0"/>
          </a:p>
          <a:p>
            <a:pPr algn="ctr"/>
            <a:r>
              <a:rPr lang="pt-PT" sz="3200" b="1" dirty="0" smtClean="0"/>
              <a:t>ou a morte anunciada ???</a:t>
            </a:r>
            <a:endParaRPr lang="pt-PT" sz="3200" b="1" dirty="0"/>
          </a:p>
        </p:txBody>
      </p:sp>
      <p:sp>
        <p:nvSpPr>
          <p:cNvPr id="5" name="CaixaDeTexto 4"/>
          <p:cNvSpPr txBox="1"/>
          <p:nvPr/>
        </p:nvSpPr>
        <p:spPr>
          <a:xfrm>
            <a:off x="3333457" y="3825551"/>
            <a:ext cx="4820987" cy="2677656"/>
          </a:xfrm>
          <a:prstGeom prst="rect">
            <a:avLst/>
          </a:prstGeom>
          <a:noFill/>
        </p:spPr>
        <p:txBody>
          <a:bodyPr wrap="square" rtlCol="0">
            <a:spAutoFit/>
          </a:bodyPr>
          <a:lstStyle/>
          <a:p>
            <a:pPr algn="ctr"/>
            <a:r>
              <a:rPr lang="pt-PT" sz="2400" i="1" dirty="0" smtClean="0"/>
              <a:t>Eduardo Sá e Silva</a:t>
            </a:r>
          </a:p>
          <a:p>
            <a:pPr algn="ctr"/>
            <a:endParaRPr lang="pt-PT" sz="2400" i="1" dirty="0"/>
          </a:p>
          <a:p>
            <a:pPr algn="ctr"/>
            <a:r>
              <a:rPr lang="pt-PT" sz="2400" dirty="0" smtClean="0"/>
              <a:t>IFMAT </a:t>
            </a:r>
            <a:r>
              <a:rPr lang="pt-PT" sz="2400" dirty="0" err="1" smtClean="0"/>
              <a:t>Summit</a:t>
            </a:r>
            <a:r>
              <a:rPr lang="pt-PT" sz="2400" dirty="0" smtClean="0"/>
              <a:t> (conferências)</a:t>
            </a:r>
          </a:p>
          <a:p>
            <a:pPr algn="ctr"/>
            <a:endParaRPr lang="pt-PT" sz="2400" dirty="0" smtClean="0"/>
          </a:p>
          <a:p>
            <a:pPr algn="ctr"/>
            <a:r>
              <a:rPr lang="pt-PT" sz="2400" dirty="0" smtClean="0"/>
              <a:t>ISCAP</a:t>
            </a:r>
          </a:p>
          <a:p>
            <a:pPr algn="ctr"/>
            <a:endParaRPr lang="pt-PT" sz="2400" dirty="0"/>
          </a:p>
          <a:p>
            <a:pPr algn="ctr"/>
            <a:r>
              <a:rPr lang="pt-PT" sz="2400" dirty="0" smtClean="0"/>
              <a:t>19 e 20 </a:t>
            </a:r>
            <a:r>
              <a:rPr lang="pt-PT" sz="2400" dirty="0" err="1" smtClean="0"/>
              <a:t>abril</a:t>
            </a:r>
            <a:r>
              <a:rPr lang="pt-PT" sz="2400" dirty="0" smtClean="0"/>
              <a:t> de 2018</a:t>
            </a:r>
            <a:endParaRPr lang="pt-PT" sz="2400" dirty="0"/>
          </a:p>
        </p:txBody>
      </p:sp>
      <p:sp>
        <p:nvSpPr>
          <p:cNvPr id="2" name="CaixaDeTexto 1"/>
          <p:cNvSpPr txBox="1"/>
          <p:nvPr/>
        </p:nvSpPr>
        <p:spPr>
          <a:xfrm>
            <a:off x="10008296" y="6250488"/>
            <a:ext cx="1853852" cy="461665"/>
          </a:xfrm>
          <a:prstGeom prst="rect">
            <a:avLst/>
          </a:prstGeom>
          <a:noFill/>
        </p:spPr>
        <p:txBody>
          <a:bodyPr wrap="square" rtlCol="0">
            <a:spAutoFit/>
          </a:bodyPr>
          <a:lstStyle/>
          <a:p>
            <a:r>
              <a:rPr lang="pt-PT" sz="1200" smtClean="0"/>
              <a:t>evolcontabilidade</a:t>
            </a:r>
            <a:r>
              <a:rPr lang="pt-PT" sz="1200" dirty="0" smtClean="0"/>
              <a:t>. Microsoft PowerPoint</a:t>
            </a:r>
            <a:endParaRPr lang="pt-PT" sz="1200" dirty="0"/>
          </a:p>
        </p:txBody>
      </p:sp>
    </p:spTree>
    <p:extLst>
      <p:ext uri="{BB962C8B-B14F-4D97-AF65-F5344CB8AC3E}">
        <p14:creationId xmlns:p14="http://schemas.microsoft.com/office/powerpoint/2010/main" val="3075802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268963" y="1808820"/>
            <a:ext cx="8658808" cy="2463238"/>
          </a:xfrm>
          <a:prstGeom prst="rect">
            <a:avLst/>
          </a:prstGeom>
        </p:spPr>
        <p:txBody>
          <a:bodyPr wrap="square">
            <a:spAutoFit/>
          </a:bodyPr>
          <a:lstStyle/>
          <a:p>
            <a:pPr>
              <a:lnSpc>
                <a:spcPct val="107000"/>
              </a:lnSpc>
              <a:spcAft>
                <a:spcPts val="800"/>
              </a:spcAft>
            </a:pPr>
            <a:r>
              <a:rPr lang="pt-PT" dirty="0" smtClean="0">
                <a:effectLst/>
                <a:latin typeface="Calibri" panose="020F0502020204030204" pitchFamily="34" charset="0"/>
                <a:ea typeface="SimSun" panose="02010600030101010101" pitchFamily="2" charset="-122"/>
                <a:cs typeface="Times New Roman" panose="02020603050405020304" pitchFamily="18" charset="0"/>
              </a:rPr>
              <a:t>Um primeiro aspeto que tem causado diferenciação tem a ver com os sistemas legais em que cada regime contabilístico se insere. É conhecido que a abordagem da contabilidade em países de tradição anglo-saxónica não é coincidente com a abordagem onde impera a tradição romana, ou seja, continental europeia. Nestes, o sistema contabilístico tende a ser dominado por leis detalhadas e tanto quanto possível precisas (é o domínio da regras). Nos países anglo-saxónicos é deixado ao critério dos organismos reguladores a emissão das normas que depois têm uma aplicação mais flexível por cada </a:t>
            </a:r>
            <a:r>
              <a:rPr lang="pt-PT" dirty="0" err="1" smtClean="0">
                <a:effectLst/>
                <a:latin typeface="Calibri" panose="020F0502020204030204" pitchFamily="34" charset="0"/>
                <a:ea typeface="SimSun" panose="02010600030101010101" pitchFamily="2" charset="-122"/>
                <a:cs typeface="Times New Roman" panose="02020603050405020304" pitchFamily="18" charset="0"/>
              </a:rPr>
              <a:t>contabilita</a:t>
            </a:r>
            <a:r>
              <a:rPr lang="pt-PT" dirty="0" smtClean="0">
                <a:effectLst/>
                <a:latin typeface="Calibri" panose="020F0502020204030204" pitchFamily="34" charset="0"/>
                <a:ea typeface="SimSun" panose="02010600030101010101" pitchFamily="2" charset="-122"/>
                <a:cs typeface="Times New Roman" panose="02020603050405020304" pitchFamily="18" charset="0"/>
              </a:rPr>
              <a:t> (é o domínio dos princípios).</a:t>
            </a:r>
            <a:endParaRPr lang="pt-PT" dirty="0">
              <a:effectLst/>
              <a:latin typeface="Calibri" panose="020F0502020204030204" pitchFamily="34" charset="0"/>
              <a:ea typeface="SimSun" panose="02010600030101010101" pitchFamily="2" charset="-122"/>
              <a:cs typeface="Times New Roman" panose="02020603050405020304" pitchFamily="18" charset="0"/>
            </a:endParaRPr>
          </a:p>
        </p:txBody>
      </p:sp>
      <p:sp>
        <p:nvSpPr>
          <p:cNvPr id="5" name="CaixaDeTexto 4"/>
          <p:cNvSpPr txBox="1"/>
          <p:nvPr/>
        </p:nvSpPr>
        <p:spPr>
          <a:xfrm>
            <a:off x="1530220" y="877078"/>
            <a:ext cx="6941976" cy="400110"/>
          </a:xfrm>
          <a:prstGeom prst="rect">
            <a:avLst/>
          </a:prstGeom>
          <a:noFill/>
        </p:spPr>
        <p:txBody>
          <a:bodyPr wrap="square" rtlCol="0">
            <a:spAutoFit/>
          </a:bodyPr>
          <a:lstStyle/>
          <a:p>
            <a:r>
              <a:rPr lang="pt-PT" sz="2000" b="1" dirty="0" smtClean="0"/>
              <a:t>As especificidades da  contabilidade como linguagem</a:t>
            </a:r>
            <a:endParaRPr lang="pt-PT" sz="2000" b="1" dirty="0"/>
          </a:p>
        </p:txBody>
      </p:sp>
    </p:spTree>
    <p:extLst>
      <p:ext uri="{BB962C8B-B14F-4D97-AF65-F5344CB8AC3E}">
        <p14:creationId xmlns:p14="http://schemas.microsoft.com/office/powerpoint/2010/main" val="1870986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194318" y="933062"/>
            <a:ext cx="6941976" cy="400110"/>
          </a:xfrm>
          <a:prstGeom prst="rect">
            <a:avLst/>
          </a:prstGeom>
          <a:noFill/>
        </p:spPr>
        <p:txBody>
          <a:bodyPr wrap="square" rtlCol="0">
            <a:spAutoFit/>
          </a:bodyPr>
          <a:lstStyle/>
          <a:p>
            <a:r>
              <a:rPr lang="pt-PT" sz="2000" b="1" dirty="0" smtClean="0"/>
              <a:t>As especificidades da  contabilidade como linguagem</a:t>
            </a:r>
            <a:endParaRPr lang="pt-PT" sz="2000" b="1" dirty="0"/>
          </a:p>
        </p:txBody>
      </p:sp>
      <p:sp>
        <p:nvSpPr>
          <p:cNvPr id="6" name="Retângulo 5"/>
          <p:cNvSpPr/>
          <p:nvPr/>
        </p:nvSpPr>
        <p:spPr>
          <a:xfrm>
            <a:off x="1194318" y="2219367"/>
            <a:ext cx="8210939" cy="2463238"/>
          </a:xfrm>
          <a:prstGeom prst="rect">
            <a:avLst/>
          </a:prstGeom>
        </p:spPr>
        <p:txBody>
          <a:bodyPr wrap="square">
            <a:spAutoFit/>
          </a:bodyPr>
          <a:lstStyle/>
          <a:p>
            <a:pPr>
              <a:lnSpc>
                <a:spcPct val="107000"/>
              </a:lnSpc>
              <a:spcAft>
                <a:spcPts val="800"/>
              </a:spcAft>
            </a:pPr>
            <a:r>
              <a:rPr lang="pt-PT" dirty="0" smtClean="0">
                <a:effectLst/>
                <a:latin typeface="Calibri" panose="020F0502020204030204" pitchFamily="34" charset="0"/>
                <a:ea typeface="SimSun" panose="02010600030101010101" pitchFamily="2" charset="-122"/>
                <a:cs typeface="Times New Roman" panose="02020603050405020304" pitchFamily="18" charset="0"/>
              </a:rPr>
              <a:t>Outro fator que também pode influenciar é o modo como as empresas são financiadas. Nos países anglo-saxónicos o acesso às fontes de financiamento é efetuado com o recurso a um leque alargado de investidores, externos à empresa, através dos mercados de capitais. Nestes casos, exige-se divulgação da informação transparente e alargada, em que a distribuição de dividendos constitui uma componente distintiva. No caso dos países continentais, o financiamento é obtido com recurso à banca e aos sócios. Não é tão relevante a informação para o mercado, refletindo preocupações com a prudência, para proteção dos credores.</a:t>
            </a:r>
            <a:endParaRPr lang="pt-PT"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9405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194318" y="933062"/>
            <a:ext cx="6941976" cy="400110"/>
          </a:xfrm>
          <a:prstGeom prst="rect">
            <a:avLst/>
          </a:prstGeom>
          <a:noFill/>
        </p:spPr>
        <p:txBody>
          <a:bodyPr wrap="square" rtlCol="0">
            <a:spAutoFit/>
          </a:bodyPr>
          <a:lstStyle/>
          <a:p>
            <a:r>
              <a:rPr lang="pt-PT" sz="2000" b="1" dirty="0" smtClean="0"/>
              <a:t>As especificidades da  contabilidade como linguagem</a:t>
            </a:r>
            <a:endParaRPr lang="pt-PT" sz="2000" b="1" dirty="0"/>
          </a:p>
        </p:txBody>
      </p:sp>
      <p:sp>
        <p:nvSpPr>
          <p:cNvPr id="5" name="Retângulo 4"/>
          <p:cNvSpPr/>
          <p:nvPr/>
        </p:nvSpPr>
        <p:spPr>
          <a:xfrm>
            <a:off x="1324947" y="2493744"/>
            <a:ext cx="7819053" cy="1574149"/>
          </a:xfrm>
          <a:prstGeom prst="rect">
            <a:avLst/>
          </a:prstGeom>
        </p:spPr>
        <p:txBody>
          <a:bodyPr wrap="square">
            <a:spAutoFit/>
          </a:bodyPr>
          <a:lstStyle/>
          <a:p>
            <a:pPr>
              <a:lnSpc>
                <a:spcPct val="107000"/>
              </a:lnSpc>
              <a:spcAft>
                <a:spcPts val="800"/>
              </a:spcAft>
            </a:pPr>
            <a:r>
              <a:rPr lang="pt-PT" dirty="0" smtClean="0">
                <a:effectLst/>
                <a:latin typeface="Calibri" panose="020F0502020204030204" pitchFamily="34" charset="0"/>
                <a:ea typeface="SimSun" panose="02010600030101010101" pitchFamily="2" charset="-122"/>
                <a:cs typeface="Times New Roman" panose="02020603050405020304" pitchFamily="18" charset="0"/>
              </a:rPr>
              <a:t>Um outro fator que condiciona fortemente é o regime fiscal. Nos países continentais existe uma tendência para que o sistema fiscal condicione a contabilidade. Mais que apurar o resultado contabilístico, é importante apurar o lucro fiscalmente relevante. Esta situação gera, regra geral, discrepâncias que podem ser significativas.</a:t>
            </a:r>
            <a:endParaRPr lang="pt-PT"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1429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194318" y="933062"/>
            <a:ext cx="6941976" cy="400110"/>
          </a:xfrm>
          <a:prstGeom prst="rect">
            <a:avLst/>
          </a:prstGeom>
          <a:noFill/>
        </p:spPr>
        <p:txBody>
          <a:bodyPr wrap="square" rtlCol="0">
            <a:spAutoFit/>
          </a:bodyPr>
          <a:lstStyle/>
          <a:p>
            <a:r>
              <a:rPr lang="pt-PT" sz="2000" b="1" dirty="0" smtClean="0"/>
              <a:t>As especificidades da  contabilidade como linguagem</a:t>
            </a:r>
            <a:endParaRPr lang="pt-PT" sz="2000" b="1" dirty="0"/>
          </a:p>
        </p:txBody>
      </p:sp>
      <p:sp>
        <p:nvSpPr>
          <p:cNvPr id="5" name="Retângulo 4"/>
          <p:cNvSpPr/>
          <p:nvPr/>
        </p:nvSpPr>
        <p:spPr>
          <a:xfrm>
            <a:off x="1194318" y="2049199"/>
            <a:ext cx="7949682" cy="2166875"/>
          </a:xfrm>
          <a:prstGeom prst="rect">
            <a:avLst/>
          </a:prstGeom>
        </p:spPr>
        <p:txBody>
          <a:bodyPr wrap="square">
            <a:spAutoFit/>
          </a:bodyPr>
          <a:lstStyle/>
          <a:p>
            <a:pPr>
              <a:lnSpc>
                <a:spcPct val="107000"/>
              </a:lnSpc>
              <a:spcAft>
                <a:spcPts val="800"/>
              </a:spcAft>
            </a:pPr>
            <a:r>
              <a:rPr lang="pt-PT" dirty="0" smtClean="0">
                <a:effectLst/>
                <a:latin typeface="Calibri" panose="020F0502020204030204" pitchFamily="34" charset="0"/>
                <a:ea typeface="SimSun" panose="02010600030101010101" pitchFamily="2" charset="-122"/>
                <a:cs typeface="Times New Roman" panose="02020603050405020304" pitchFamily="18" charset="0"/>
              </a:rPr>
              <a:t>É esta dualidade entre um sistema que pretende fornecer informação para o mercado (países anglo-saxónicos) e um sistema que pretende servir de base à liquidação dos impostos e fornecendo, eventualmente, uma adequada proteção aos credores, através da adoção de práticas contabilísticas prudenciais, que está na base de comportamentos distintos. A estes fatores também não é displicente acrescentar fatores culturais e de valores sociais que condicionam o regime contabilístico adotado em cada país.</a:t>
            </a:r>
            <a:endParaRPr lang="pt-PT"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7437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690465" y="2025211"/>
            <a:ext cx="9405257" cy="1669688"/>
          </a:xfrm>
          <a:prstGeom prst="rect">
            <a:avLst/>
          </a:prstGeom>
        </p:spPr>
        <p:txBody>
          <a:bodyPr wrap="square">
            <a:spAutoFit/>
          </a:bodyPr>
          <a:lstStyle/>
          <a:p>
            <a:pPr fontAlgn="base">
              <a:lnSpc>
                <a:spcPts val="1950"/>
              </a:lnSpc>
              <a:spcAft>
                <a:spcPts val="2250"/>
              </a:spcAft>
            </a:pPr>
            <a:r>
              <a:rPr lang="pt-PT" dirty="0"/>
              <a:t>A contabilidade está hoje associada a um importante apoio na gestão empresarial, não se limitando apenas a meros lançamentos contabilísticos destinados fundamentalmente ao fisco.</a:t>
            </a:r>
          </a:p>
          <a:p>
            <a:pPr fontAlgn="base">
              <a:lnSpc>
                <a:spcPts val="1950"/>
              </a:lnSpc>
              <a:spcAft>
                <a:spcPts val="2250"/>
              </a:spcAft>
            </a:pPr>
            <a:r>
              <a:rPr lang="pt-PT" dirty="0"/>
              <a:t>Assim, o contabilista deverá estar dotado de grandes competências para poder controlar todos os processos correntes da contabilidade e ser um suporte de valor acrescentado na definição da estratégia empresarial e financeira dos negócios e empresas.</a:t>
            </a:r>
          </a:p>
        </p:txBody>
      </p:sp>
      <p:sp>
        <p:nvSpPr>
          <p:cNvPr id="5" name="CaixaDeTexto 4"/>
          <p:cNvSpPr txBox="1"/>
          <p:nvPr/>
        </p:nvSpPr>
        <p:spPr>
          <a:xfrm>
            <a:off x="858417" y="522514"/>
            <a:ext cx="5561046" cy="400110"/>
          </a:xfrm>
          <a:prstGeom prst="rect">
            <a:avLst/>
          </a:prstGeom>
          <a:noFill/>
        </p:spPr>
        <p:txBody>
          <a:bodyPr wrap="square" rtlCol="0">
            <a:spAutoFit/>
          </a:bodyPr>
          <a:lstStyle/>
          <a:p>
            <a:r>
              <a:rPr lang="pt-PT" sz="2000" b="1" dirty="0" smtClean="0"/>
              <a:t>A função do contabilista</a:t>
            </a:r>
            <a:endParaRPr lang="pt-PT" sz="2000" b="1" dirty="0"/>
          </a:p>
        </p:txBody>
      </p:sp>
    </p:spTree>
    <p:extLst>
      <p:ext uri="{BB962C8B-B14F-4D97-AF65-F5344CB8AC3E}">
        <p14:creationId xmlns:p14="http://schemas.microsoft.com/office/powerpoint/2010/main" val="1398799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522514" y="2305616"/>
            <a:ext cx="8621486" cy="1692771"/>
          </a:xfrm>
          <a:prstGeom prst="rect">
            <a:avLst/>
          </a:prstGeom>
        </p:spPr>
        <p:txBody>
          <a:bodyPr wrap="square">
            <a:spAutoFit/>
          </a:bodyPr>
          <a:lstStyle/>
          <a:p>
            <a:pPr fontAlgn="base">
              <a:lnSpc>
                <a:spcPts val="1950"/>
              </a:lnSpc>
              <a:spcAft>
                <a:spcPts val="0"/>
              </a:spcAft>
            </a:pPr>
            <a:r>
              <a:rPr lang="pt-PT" dirty="0" smtClean="0">
                <a:effectLst/>
                <a:latin typeface="Roboto"/>
                <a:ea typeface="Times New Roman" panose="02020603050405020304" pitchFamily="18" charset="0"/>
                <a:cs typeface="Times New Roman" panose="02020603050405020304" pitchFamily="18" charset="0"/>
              </a:rPr>
              <a:t>A </a:t>
            </a:r>
            <a:r>
              <a:rPr lang="pt-PT" dirty="0"/>
              <a:t>contabilidade </a:t>
            </a:r>
            <a:r>
              <a:rPr lang="pt-PT" dirty="0" smtClean="0"/>
              <a:t>reflete </a:t>
            </a:r>
            <a:r>
              <a:rPr lang="pt-PT" dirty="0"/>
              <a:t>a situação financeira da empresa e está associada à transparência que os seus dados reproduzem.</a:t>
            </a:r>
          </a:p>
          <a:p>
            <a:pPr fontAlgn="base">
              <a:lnSpc>
                <a:spcPts val="1950"/>
              </a:lnSpc>
              <a:spcAft>
                <a:spcPts val="0"/>
              </a:spcAft>
            </a:pPr>
            <a:endParaRPr lang="pt-PT" dirty="0"/>
          </a:p>
          <a:p>
            <a:r>
              <a:rPr lang="pt-PT" dirty="0"/>
              <a:t>O contabilista, no exercício das suas funções, concilia determinados dados e documentos que servem de suporte aos lançamentos contabilísticos, e que mais tarde são reproduzidos nas demonstrações financeiras e nos relatórios </a:t>
            </a:r>
            <a:r>
              <a:rPr lang="pt-PT" dirty="0" smtClean="0">
                <a:effectLst/>
                <a:latin typeface="Roboto"/>
                <a:ea typeface="Times New Roman" panose="02020603050405020304" pitchFamily="18" charset="0"/>
                <a:cs typeface="Times New Roman" panose="02020603050405020304" pitchFamily="18" charset="0"/>
              </a:rPr>
              <a:t>financeiro</a:t>
            </a:r>
            <a:endParaRPr lang="pt-PT" dirty="0"/>
          </a:p>
        </p:txBody>
      </p:sp>
      <p:sp>
        <p:nvSpPr>
          <p:cNvPr id="5" name="CaixaDeTexto 4"/>
          <p:cNvSpPr txBox="1"/>
          <p:nvPr/>
        </p:nvSpPr>
        <p:spPr>
          <a:xfrm>
            <a:off x="522514" y="1007706"/>
            <a:ext cx="5561046" cy="400110"/>
          </a:xfrm>
          <a:prstGeom prst="rect">
            <a:avLst/>
          </a:prstGeom>
          <a:noFill/>
        </p:spPr>
        <p:txBody>
          <a:bodyPr wrap="square" rtlCol="0">
            <a:spAutoFit/>
          </a:bodyPr>
          <a:lstStyle/>
          <a:p>
            <a:r>
              <a:rPr lang="pt-PT" sz="2000" b="1" dirty="0" smtClean="0"/>
              <a:t>A função do contabilista</a:t>
            </a:r>
            <a:endParaRPr lang="pt-PT" sz="2000" b="1" dirty="0"/>
          </a:p>
        </p:txBody>
      </p:sp>
    </p:spTree>
    <p:extLst>
      <p:ext uri="{BB962C8B-B14F-4D97-AF65-F5344CB8AC3E}">
        <p14:creationId xmlns:p14="http://schemas.microsoft.com/office/powerpoint/2010/main" val="3878567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063690" y="2108919"/>
            <a:ext cx="8285584" cy="1200329"/>
          </a:xfrm>
          <a:prstGeom prst="rect">
            <a:avLst/>
          </a:prstGeom>
        </p:spPr>
        <p:txBody>
          <a:bodyPr wrap="square">
            <a:spAutoFit/>
          </a:bodyPr>
          <a:lstStyle/>
          <a:p>
            <a:pPr fontAlgn="base">
              <a:spcAft>
                <a:spcPts val="0"/>
              </a:spcAft>
            </a:pPr>
            <a:r>
              <a:rPr lang="pt-PT" sz="2400" b="1" dirty="0" smtClean="0">
                <a:solidFill>
                  <a:srgbClr val="676767"/>
                </a:solidFill>
                <a:effectLst/>
                <a:latin typeface="inherit"/>
                <a:ea typeface="Times New Roman" panose="02020603050405020304" pitchFamily="18" charset="0"/>
                <a:cs typeface="Open Sans" panose="020B0606030504020204" pitchFamily="34" charset="0"/>
              </a:rPr>
              <a:t>Atualmente, a principal função da contabilidade é </a:t>
            </a:r>
            <a:r>
              <a:rPr lang="pt-PT" sz="2400" b="1" dirty="0" smtClean="0">
                <a:solidFill>
                  <a:srgbClr val="676767"/>
                </a:solidFill>
                <a:effectLst/>
                <a:latin typeface="Open Sans" panose="020B0606030504020204" pitchFamily="34" charset="0"/>
                <a:ea typeface="Times New Roman" panose="02020603050405020304" pitchFamily="18" charset="0"/>
              </a:rPr>
              <a:t>gerar informações fidedignas</a:t>
            </a:r>
            <a:r>
              <a:rPr lang="pt-PT" sz="2400" b="1" dirty="0" smtClean="0">
                <a:solidFill>
                  <a:srgbClr val="676767"/>
                </a:solidFill>
                <a:effectLst/>
                <a:latin typeface="inherit"/>
                <a:ea typeface="Times New Roman" panose="02020603050405020304" pitchFamily="18" charset="0"/>
                <a:cs typeface="Open Sans" panose="020B0606030504020204" pitchFamily="34" charset="0"/>
              </a:rPr>
              <a:t> para que as tomadas de decisão relativas ao patrimônio sejam mais assertivas.</a:t>
            </a:r>
            <a:endParaRPr lang="pt-PT" sz="24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8554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026367" y="1197438"/>
            <a:ext cx="8490857" cy="1538883"/>
          </a:xfrm>
          <a:prstGeom prst="rect">
            <a:avLst/>
          </a:prstGeom>
        </p:spPr>
        <p:txBody>
          <a:bodyPr wrap="square">
            <a:spAutoFit/>
          </a:bodyPr>
          <a:lstStyle/>
          <a:p>
            <a:r>
              <a:rPr lang="pt-PT" sz="2000" b="1" dirty="0"/>
              <a:t>Objetivo das demonstrações financeiras – Estrutura concetual</a:t>
            </a:r>
          </a:p>
          <a:p>
            <a:endParaRPr lang="pt-PT" sz="2000" b="1" dirty="0"/>
          </a:p>
          <a:p>
            <a:r>
              <a:rPr lang="pt-PT" dirty="0" smtClean="0"/>
              <a:t> O objetivo das demonstrações financeiras é o de proporcionar informação acerca da posição financeira, do desempenho e das alterações na posição financeira de uma entidade que seja útil a um vasto leque de utentes na tomada de decisões económicas.</a:t>
            </a:r>
            <a:endParaRPr lang="pt-PT" dirty="0"/>
          </a:p>
        </p:txBody>
      </p:sp>
    </p:spTree>
    <p:extLst>
      <p:ext uri="{BB962C8B-B14F-4D97-AF65-F5344CB8AC3E}">
        <p14:creationId xmlns:p14="http://schemas.microsoft.com/office/powerpoint/2010/main" val="818479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343608" y="2551837"/>
            <a:ext cx="7800392" cy="1477328"/>
          </a:xfrm>
          <a:prstGeom prst="rect">
            <a:avLst/>
          </a:prstGeom>
        </p:spPr>
        <p:txBody>
          <a:bodyPr wrap="square">
            <a:spAutoFit/>
          </a:bodyPr>
          <a:lstStyle/>
          <a:p>
            <a:r>
              <a:rPr lang="pt-PT" dirty="0" smtClean="0"/>
              <a:t>Um conjunto completo de demonstrações financeiras inclui normalmente um balanço, uma demonstração dos resultados, uma demonstração das alterações na posição financeira e uma demonstração de fluxos de caixa, bem como as notas e outras demonstrações e material explicativo que constituam parte integrante das demonstrações financeiras. </a:t>
            </a:r>
            <a:endParaRPr lang="pt-PT" dirty="0"/>
          </a:p>
        </p:txBody>
      </p:sp>
      <p:sp>
        <p:nvSpPr>
          <p:cNvPr id="5" name="CaixaDeTexto 4"/>
          <p:cNvSpPr txBox="1"/>
          <p:nvPr/>
        </p:nvSpPr>
        <p:spPr>
          <a:xfrm>
            <a:off x="1567542" y="1343608"/>
            <a:ext cx="6326156" cy="400110"/>
          </a:xfrm>
          <a:prstGeom prst="rect">
            <a:avLst/>
          </a:prstGeom>
          <a:noFill/>
        </p:spPr>
        <p:txBody>
          <a:bodyPr wrap="square" rtlCol="0">
            <a:spAutoFit/>
          </a:bodyPr>
          <a:lstStyle/>
          <a:p>
            <a:r>
              <a:rPr lang="pt-PT" sz="2000" b="1" dirty="0"/>
              <a:t>Um conjunto completo de demonstrações financeiras</a:t>
            </a:r>
          </a:p>
        </p:txBody>
      </p:sp>
    </p:spTree>
    <p:extLst>
      <p:ext uri="{BB962C8B-B14F-4D97-AF65-F5344CB8AC3E}">
        <p14:creationId xmlns:p14="http://schemas.microsoft.com/office/powerpoint/2010/main" val="1279431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250302" y="2274838"/>
            <a:ext cx="7893698" cy="2031325"/>
          </a:xfrm>
          <a:prstGeom prst="rect">
            <a:avLst/>
          </a:prstGeom>
        </p:spPr>
        <p:txBody>
          <a:bodyPr wrap="square">
            <a:spAutoFit/>
          </a:bodyPr>
          <a:lstStyle/>
          <a:p>
            <a:r>
              <a:rPr lang="pt-PT" dirty="0" smtClean="0"/>
              <a:t>As demonstrações financeiras preparadas com esta finalidade vão de encontro às necessidades comuns da maior parte dos utentes. </a:t>
            </a:r>
          </a:p>
          <a:p>
            <a:endParaRPr lang="pt-PT" dirty="0"/>
          </a:p>
          <a:p>
            <a:r>
              <a:rPr lang="pt-PT" dirty="0" smtClean="0"/>
              <a:t>Contudo, as demonstrações financeiras não proporcionam toda a informação de que os utentes possam necessitar para tomarem decisões económicas uma vez que elas, em grande medida, retratam os efeitos financeiros de acontecimentos passados e não proporcionam necessariamente informação não financeira</a:t>
            </a:r>
            <a:endParaRPr lang="pt-PT" dirty="0"/>
          </a:p>
        </p:txBody>
      </p:sp>
      <p:sp>
        <p:nvSpPr>
          <p:cNvPr id="5" name="CaixaDeTexto 4"/>
          <p:cNvSpPr txBox="1"/>
          <p:nvPr/>
        </p:nvSpPr>
        <p:spPr>
          <a:xfrm>
            <a:off x="1567542" y="1343608"/>
            <a:ext cx="6326156" cy="400110"/>
          </a:xfrm>
          <a:prstGeom prst="rect">
            <a:avLst/>
          </a:prstGeom>
          <a:noFill/>
        </p:spPr>
        <p:txBody>
          <a:bodyPr wrap="square" rtlCol="0">
            <a:spAutoFit/>
          </a:bodyPr>
          <a:lstStyle/>
          <a:p>
            <a:r>
              <a:rPr lang="pt-PT" sz="2000" b="1" dirty="0"/>
              <a:t>Um conjunto completo de demonstrações financeiras</a:t>
            </a:r>
          </a:p>
        </p:txBody>
      </p:sp>
    </p:spTree>
    <p:extLst>
      <p:ext uri="{BB962C8B-B14F-4D97-AF65-F5344CB8AC3E}">
        <p14:creationId xmlns:p14="http://schemas.microsoft.com/office/powerpoint/2010/main" val="160684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989045" y="671804"/>
            <a:ext cx="4180114" cy="461665"/>
          </a:xfrm>
          <a:prstGeom prst="rect">
            <a:avLst/>
          </a:prstGeom>
          <a:noFill/>
        </p:spPr>
        <p:txBody>
          <a:bodyPr wrap="square" rtlCol="0">
            <a:spAutoFit/>
          </a:bodyPr>
          <a:lstStyle/>
          <a:p>
            <a:r>
              <a:rPr lang="pt-PT" sz="2400" b="1" dirty="0" smtClean="0"/>
              <a:t>Índice</a:t>
            </a:r>
            <a:endParaRPr lang="pt-PT" sz="2400" b="1" dirty="0"/>
          </a:p>
        </p:txBody>
      </p:sp>
      <p:sp>
        <p:nvSpPr>
          <p:cNvPr id="5" name="CaixaDeTexto 4"/>
          <p:cNvSpPr txBox="1"/>
          <p:nvPr/>
        </p:nvSpPr>
        <p:spPr>
          <a:xfrm>
            <a:off x="1474235" y="1623527"/>
            <a:ext cx="5561046" cy="400110"/>
          </a:xfrm>
          <a:prstGeom prst="rect">
            <a:avLst/>
          </a:prstGeom>
          <a:noFill/>
        </p:spPr>
        <p:txBody>
          <a:bodyPr wrap="square" rtlCol="0">
            <a:spAutoFit/>
          </a:bodyPr>
          <a:lstStyle/>
          <a:p>
            <a:r>
              <a:rPr lang="pt-PT" sz="2000" b="1" dirty="0" smtClean="0"/>
              <a:t>A evolução da Contabilidade</a:t>
            </a:r>
            <a:endParaRPr lang="pt-PT" sz="2000" b="1" dirty="0"/>
          </a:p>
        </p:txBody>
      </p:sp>
      <p:sp>
        <p:nvSpPr>
          <p:cNvPr id="6" name="CaixaDeTexto 5"/>
          <p:cNvSpPr txBox="1"/>
          <p:nvPr/>
        </p:nvSpPr>
        <p:spPr>
          <a:xfrm>
            <a:off x="1474235" y="2313640"/>
            <a:ext cx="5561046" cy="400110"/>
          </a:xfrm>
          <a:prstGeom prst="rect">
            <a:avLst/>
          </a:prstGeom>
          <a:noFill/>
        </p:spPr>
        <p:txBody>
          <a:bodyPr wrap="square" rtlCol="0">
            <a:spAutoFit/>
          </a:bodyPr>
          <a:lstStyle/>
          <a:p>
            <a:r>
              <a:rPr lang="pt-PT" sz="2000" b="1" dirty="0" smtClean="0"/>
              <a:t>O que é a contabilidade</a:t>
            </a:r>
            <a:endParaRPr lang="pt-PT" sz="2000" b="1" dirty="0"/>
          </a:p>
        </p:txBody>
      </p:sp>
      <p:sp>
        <p:nvSpPr>
          <p:cNvPr id="7" name="CaixaDeTexto 6"/>
          <p:cNvSpPr txBox="1"/>
          <p:nvPr/>
        </p:nvSpPr>
        <p:spPr>
          <a:xfrm>
            <a:off x="1474235" y="3003753"/>
            <a:ext cx="5561046" cy="400110"/>
          </a:xfrm>
          <a:prstGeom prst="rect">
            <a:avLst/>
          </a:prstGeom>
          <a:noFill/>
        </p:spPr>
        <p:txBody>
          <a:bodyPr wrap="square" rtlCol="0">
            <a:spAutoFit/>
          </a:bodyPr>
          <a:lstStyle/>
          <a:p>
            <a:r>
              <a:rPr lang="pt-PT" sz="2000" b="1" dirty="0" smtClean="0"/>
              <a:t>A contabilidade como linguagem</a:t>
            </a:r>
            <a:endParaRPr lang="pt-PT" sz="2000" b="1" dirty="0"/>
          </a:p>
        </p:txBody>
      </p:sp>
      <p:sp>
        <p:nvSpPr>
          <p:cNvPr id="8" name="CaixaDeTexto 7"/>
          <p:cNvSpPr txBox="1"/>
          <p:nvPr/>
        </p:nvSpPr>
        <p:spPr>
          <a:xfrm>
            <a:off x="1474235" y="3825551"/>
            <a:ext cx="5561046" cy="400110"/>
          </a:xfrm>
          <a:prstGeom prst="rect">
            <a:avLst/>
          </a:prstGeom>
          <a:noFill/>
        </p:spPr>
        <p:txBody>
          <a:bodyPr wrap="square" rtlCol="0">
            <a:spAutoFit/>
          </a:bodyPr>
          <a:lstStyle/>
          <a:p>
            <a:r>
              <a:rPr lang="pt-PT" sz="2000" b="1" dirty="0" smtClean="0"/>
              <a:t>A função do contabilista</a:t>
            </a:r>
            <a:endParaRPr lang="pt-PT" sz="2000" b="1" dirty="0"/>
          </a:p>
        </p:txBody>
      </p:sp>
      <p:sp>
        <p:nvSpPr>
          <p:cNvPr id="9" name="Retângulo 8"/>
          <p:cNvSpPr/>
          <p:nvPr/>
        </p:nvSpPr>
        <p:spPr>
          <a:xfrm>
            <a:off x="1474235" y="4647349"/>
            <a:ext cx="6741910" cy="400110"/>
          </a:xfrm>
          <a:prstGeom prst="rect">
            <a:avLst/>
          </a:prstGeom>
        </p:spPr>
        <p:txBody>
          <a:bodyPr wrap="none">
            <a:spAutoFit/>
          </a:bodyPr>
          <a:lstStyle/>
          <a:p>
            <a:r>
              <a:rPr lang="pt-PT" sz="2000" b="1" dirty="0"/>
              <a:t>Objetivo das demonstrações financeiras – Estrutura concetual</a:t>
            </a:r>
          </a:p>
        </p:txBody>
      </p:sp>
      <p:sp>
        <p:nvSpPr>
          <p:cNvPr id="10" name="Retângulo 9"/>
          <p:cNvSpPr/>
          <p:nvPr/>
        </p:nvSpPr>
        <p:spPr>
          <a:xfrm>
            <a:off x="1474235" y="5469147"/>
            <a:ext cx="6344622" cy="400110"/>
          </a:xfrm>
          <a:prstGeom prst="rect">
            <a:avLst/>
          </a:prstGeom>
        </p:spPr>
        <p:txBody>
          <a:bodyPr wrap="none">
            <a:spAutoFit/>
          </a:bodyPr>
          <a:lstStyle/>
          <a:p>
            <a:r>
              <a:rPr lang="pt-PT" sz="2000" b="1" dirty="0" smtClean="0"/>
              <a:t>Características qualitativas das demonstrações financeiras</a:t>
            </a:r>
            <a:endParaRPr lang="pt-PT" sz="2000" b="1" dirty="0"/>
          </a:p>
        </p:txBody>
      </p:sp>
    </p:spTree>
    <p:extLst>
      <p:ext uri="{BB962C8B-B14F-4D97-AF65-F5344CB8AC3E}">
        <p14:creationId xmlns:p14="http://schemas.microsoft.com/office/powerpoint/2010/main" val="4018832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1436914" y="1166843"/>
            <a:ext cx="7707086" cy="3970318"/>
          </a:xfrm>
          <a:prstGeom prst="rect">
            <a:avLst/>
          </a:prstGeom>
        </p:spPr>
        <p:txBody>
          <a:bodyPr wrap="square">
            <a:spAutoFit/>
          </a:bodyPr>
          <a:lstStyle/>
          <a:p>
            <a:pPr marL="342900" indent="-342900">
              <a:buAutoNum type="alphaLcParenR"/>
            </a:pPr>
            <a:r>
              <a:rPr lang="pt-PT" dirty="0" smtClean="0"/>
              <a:t>Investidores — Os fornecedores de capital de risco e os seus consultores estão ligados ao risco inerente aos, e ao retorno proporcionado pelos, seus investimentos. Necessitam de informação para os ajudar a determinar se devem comprar, deter ou vender. Os acionistas estão também interessados em informação que lhes facilite determinar a capacidade da entidade pagar dividendos.</a:t>
            </a:r>
          </a:p>
          <a:p>
            <a:pPr marL="342900" indent="-342900">
              <a:buAutoNum type="alphaLcParenR"/>
            </a:pPr>
            <a:r>
              <a:rPr lang="pt-PT" dirty="0" smtClean="0"/>
              <a:t>Empregados — Os empregados e os seus grupos representativos estão interessados na informação acerca da estabilidade e da lucratividade dos seus empregadores. Estão também interessados na informação que os habilite a avaliar a capacidade da entidade proporcionar remuneração, benefícios de reforma e oportunidades de emprego. </a:t>
            </a:r>
          </a:p>
          <a:p>
            <a:pPr marL="342900" indent="-342900">
              <a:buAutoNum type="alphaLcParenR"/>
            </a:pPr>
            <a:r>
              <a:rPr lang="pt-PT" dirty="0" smtClean="0"/>
              <a:t>Mutuantes — Os mutuantes estão interessados em informação que lhes permita determinar se os seus empréstimos, e os juros que a eles respeitam, serão pagos quando vencidos.</a:t>
            </a:r>
            <a:endParaRPr lang="pt-PT" dirty="0"/>
          </a:p>
        </p:txBody>
      </p:sp>
      <p:sp>
        <p:nvSpPr>
          <p:cNvPr id="6" name="CaixaDeTexto 5"/>
          <p:cNvSpPr txBox="1"/>
          <p:nvPr/>
        </p:nvSpPr>
        <p:spPr>
          <a:xfrm>
            <a:off x="1156996" y="391886"/>
            <a:ext cx="4609322" cy="400110"/>
          </a:xfrm>
          <a:prstGeom prst="rect">
            <a:avLst/>
          </a:prstGeom>
          <a:noFill/>
        </p:spPr>
        <p:txBody>
          <a:bodyPr wrap="square" rtlCol="0">
            <a:spAutoFit/>
          </a:bodyPr>
          <a:lstStyle/>
          <a:p>
            <a:r>
              <a:rPr lang="pt-PT" sz="2000" b="1" dirty="0"/>
              <a:t>Os utentes da informação financeira</a:t>
            </a:r>
          </a:p>
        </p:txBody>
      </p:sp>
    </p:spTree>
    <p:extLst>
      <p:ext uri="{BB962C8B-B14F-4D97-AF65-F5344CB8AC3E}">
        <p14:creationId xmlns:p14="http://schemas.microsoft.com/office/powerpoint/2010/main" val="1557926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793101" y="1477100"/>
            <a:ext cx="9946433" cy="4524315"/>
          </a:xfrm>
          <a:prstGeom prst="rect">
            <a:avLst/>
          </a:prstGeom>
        </p:spPr>
        <p:txBody>
          <a:bodyPr wrap="square">
            <a:spAutoFit/>
          </a:bodyPr>
          <a:lstStyle/>
          <a:p>
            <a:r>
              <a:rPr lang="pt-PT" dirty="0" smtClean="0"/>
              <a:t>d) Fornecedores e outros credores comerciais — Os fornecedores e outros credores estão interessados em informação que lhes permita determinar se as quantias que lhes são devidas serão pagas no vencimento. Os credores comerciais estão provavelmente interessados numa entidade durante um período mais curto que os mutuantes a menos que estejam dependentes da continuação da entidade como um cliente importante. </a:t>
            </a:r>
          </a:p>
          <a:p>
            <a:r>
              <a:rPr lang="pt-PT" dirty="0" smtClean="0"/>
              <a:t>e) Clientes — Os clientes têm interesse em informação acerca da continuação de uma entidade, especialmente quando com ela têm envolvimentos a prazo, ou dela estão dependentes. </a:t>
            </a:r>
          </a:p>
          <a:p>
            <a:r>
              <a:rPr lang="pt-PT" dirty="0" smtClean="0"/>
              <a:t>f) Governo e seus departamentos — O Governo e os seus departamentos estão interessados na alocação de recursos e, por isso, nas atividades das entidades. Também exigem informação a fim de regularem as atividades das entidades, determinar as políticas de tributação e como base para estatísticas do rendimento nacional e outras semelhantes. </a:t>
            </a:r>
          </a:p>
          <a:p>
            <a:r>
              <a:rPr lang="pt-PT" dirty="0" smtClean="0"/>
              <a:t>g) Público — As entidades afetam o público de diversos modos. Por exemplo, podem dar uma contribuição substancial à economia local de muitas maneiras incluindo o número de pessoas que empregam e patrocinar comércio dos fornecedores locais. As demonstrações financeiras podem ajudar o público ao proporcionar informação acerca das tendências e desenvolvimentos recentes na prosperidade da entidade e leque das suas atividade</a:t>
            </a:r>
            <a:endParaRPr lang="pt-PT" dirty="0"/>
          </a:p>
        </p:txBody>
      </p:sp>
      <p:sp>
        <p:nvSpPr>
          <p:cNvPr id="5" name="CaixaDeTexto 4"/>
          <p:cNvSpPr txBox="1"/>
          <p:nvPr/>
        </p:nvSpPr>
        <p:spPr>
          <a:xfrm>
            <a:off x="1156996" y="391886"/>
            <a:ext cx="4609322" cy="400110"/>
          </a:xfrm>
          <a:prstGeom prst="rect">
            <a:avLst/>
          </a:prstGeom>
          <a:noFill/>
        </p:spPr>
        <p:txBody>
          <a:bodyPr wrap="square" rtlCol="0">
            <a:spAutoFit/>
          </a:bodyPr>
          <a:lstStyle/>
          <a:p>
            <a:r>
              <a:rPr lang="pt-PT" sz="2000" b="1" dirty="0"/>
              <a:t>Os utentes da informação financeira</a:t>
            </a:r>
          </a:p>
        </p:txBody>
      </p:sp>
    </p:spTree>
    <p:extLst>
      <p:ext uri="{BB962C8B-B14F-4D97-AF65-F5344CB8AC3E}">
        <p14:creationId xmlns:p14="http://schemas.microsoft.com/office/powerpoint/2010/main" val="3886686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21094" y="2828836"/>
            <a:ext cx="8322906" cy="923330"/>
          </a:xfrm>
          <a:prstGeom prst="rect">
            <a:avLst/>
          </a:prstGeom>
        </p:spPr>
        <p:txBody>
          <a:bodyPr wrap="square">
            <a:spAutoFit/>
          </a:bodyPr>
          <a:lstStyle/>
          <a:p>
            <a:r>
              <a:rPr lang="pt-PT" dirty="0" smtClean="0"/>
              <a:t>A posição financeira de uma entidade é afetada pelos recursos económicos que ela controla, pela sua estrutura financeira, pela sua liquidez e solvência, e pela sua capacidade de se adaptar às alterações no ambiente em que opera - balanço</a:t>
            </a:r>
            <a:endParaRPr lang="pt-PT" dirty="0"/>
          </a:p>
        </p:txBody>
      </p:sp>
      <p:sp>
        <p:nvSpPr>
          <p:cNvPr id="5" name="CaixaDeTexto 4"/>
          <p:cNvSpPr txBox="1"/>
          <p:nvPr/>
        </p:nvSpPr>
        <p:spPr>
          <a:xfrm>
            <a:off x="653143" y="1810139"/>
            <a:ext cx="4665306" cy="400110"/>
          </a:xfrm>
          <a:prstGeom prst="rect">
            <a:avLst/>
          </a:prstGeom>
          <a:noFill/>
        </p:spPr>
        <p:txBody>
          <a:bodyPr wrap="square" rtlCol="0">
            <a:spAutoFit/>
          </a:bodyPr>
          <a:lstStyle/>
          <a:p>
            <a:r>
              <a:rPr lang="pt-PT" sz="2000" b="1" dirty="0"/>
              <a:t>Balanço</a:t>
            </a:r>
          </a:p>
        </p:txBody>
      </p:sp>
    </p:spTree>
    <p:extLst>
      <p:ext uri="{BB962C8B-B14F-4D97-AF65-F5344CB8AC3E}">
        <p14:creationId xmlns:p14="http://schemas.microsoft.com/office/powerpoint/2010/main" val="3124931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95739" y="2828836"/>
            <a:ext cx="8248261" cy="923330"/>
          </a:xfrm>
          <a:prstGeom prst="rect">
            <a:avLst/>
          </a:prstGeom>
        </p:spPr>
        <p:txBody>
          <a:bodyPr wrap="square">
            <a:spAutoFit/>
          </a:bodyPr>
          <a:lstStyle/>
          <a:p>
            <a:r>
              <a:rPr lang="pt-PT" dirty="0" smtClean="0"/>
              <a:t>A informação acerca do desempenho de uma entidade, em particular a sua lucratividade, é necessária a fim de determinar as alterações potenciais nos recursos económicos que seja provável que ela controle no futuro</a:t>
            </a:r>
            <a:endParaRPr lang="pt-PT" dirty="0"/>
          </a:p>
        </p:txBody>
      </p:sp>
      <p:sp>
        <p:nvSpPr>
          <p:cNvPr id="5" name="CaixaDeTexto 4"/>
          <p:cNvSpPr txBox="1"/>
          <p:nvPr/>
        </p:nvSpPr>
        <p:spPr>
          <a:xfrm>
            <a:off x="989045" y="2090057"/>
            <a:ext cx="5766318" cy="400110"/>
          </a:xfrm>
          <a:prstGeom prst="rect">
            <a:avLst/>
          </a:prstGeom>
          <a:noFill/>
        </p:spPr>
        <p:txBody>
          <a:bodyPr wrap="square" rtlCol="0">
            <a:spAutoFit/>
          </a:bodyPr>
          <a:lstStyle/>
          <a:p>
            <a:r>
              <a:rPr lang="pt-PT" sz="2000" b="1" dirty="0"/>
              <a:t>Demonstração dos resultados</a:t>
            </a:r>
          </a:p>
        </p:txBody>
      </p:sp>
    </p:spTree>
    <p:extLst>
      <p:ext uri="{BB962C8B-B14F-4D97-AF65-F5344CB8AC3E}">
        <p14:creationId xmlns:p14="http://schemas.microsoft.com/office/powerpoint/2010/main" val="3165139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063689" y="2828836"/>
            <a:ext cx="8640147" cy="923330"/>
          </a:xfrm>
          <a:prstGeom prst="rect">
            <a:avLst/>
          </a:prstGeom>
        </p:spPr>
        <p:txBody>
          <a:bodyPr wrap="square">
            <a:spAutoFit/>
          </a:bodyPr>
          <a:lstStyle/>
          <a:p>
            <a:r>
              <a:rPr lang="pt-PT" dirty="0" smtClean="0"/>
              <a:t>A informação respeitante às alterações na posição financeira de uma entidade é útil a fim de avaliar as suas atividades de investimento, de financiamento e operacionais durante o período de relato. </a:t>
            </a:r>
            <a:endParaRPr lang="pt-PT" dirty="0"/>
          </a:p>
        </p:txBody>
      </p:sp>
      <p:sp>
        <p:nvSpPr>
          <p:cNvPr id="5" name="CaixaDeTexto 4"/>
          <p:cNvSpPr txBox="1"/>
          <p:nvPr/>
        </p:nvSpPr>
        <p:spPr>
          <a:xfrm>
            <a:off x="1063689" y="1679510"/>
            <a:ext cx="5766318" cy="400110"/>
          </a:xfrm>
          <a:prstGeom prst="rect">
            <a:avLst/>
          </a:prstGeom>
          <a:noFill/>
        </p:spPr>
        <p:txBody>
          <a:bodyPr wrap="square" rtlCol="0">
            <a:spAutoFit/>
          </a:bodyPr>
          <a:lstStyle/>
          <a:p>
            <a:r>
              <a:rPr lang="pt-PT" sz="2000" b="1" dirty="0"/>
              <a:t>Demonstração de fluxos de caixa e outros mapas</a:t>
            </a:r>
          </a:p>
        </p:txBody>
      </p:sp>
    </p:spTree>
    <p:extLst>
      <p:ext uri="{BB962C8B-B14F-4D97-AF65-F5344CB8AC3E}">
        <p14:creationId xmlns:p14="http://schemas.microsoft.com/office/powerpoint/2010/main" val="9073048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982823" y="661477"/>
            <a:ext cx="2902398" cy="1508105"/>
          </a:xfrm>
          <a:prstGeom prst="rect">
            <a:avLst/>
          </a:prstGeom>
        </p:spPr>
        <p:txBody>
          <a:bodyPr wrap="none">
            <a:spAutoFit/>
          </a:bodyPr>
          <a:lstStyle/>
          <a:p>
            <a:r>
              <a:rPr lang="pt-PT" sz="2000" b="1" dirty="0"/>
              <a:t>Pressupostos subjacentes</a:t>
            </a:r>
          </a:p>
          <a:p>
            <a:endParaRPr lang="pt-PT" dirty="0"/>
          </a:p>
          <a:p>
            <a:endParaRPr lang="pt-PT" dirty="0" smtClean="0"/>
          </a:p>
          <a:p>
            <a:endParaRPr lang="pt-PT" dirty="0"/>
          </a:p>
          <a:p>
            <a:endParaRPr lang="pt-PT" dirty="0"/>
          </a:p>
        </p:txBody>
      </p:sp>
      <p:sp>
        <p:nvSpPr>
          <p:cNvPr id="5" name="Retângulo 4"/>
          <p:cNvSpPr/>
          <p:nvPr/>
        </p:nvSpPr>
        <p:spPr>
          <a:xfrm>
            <a:off x="1063690" y="2277042"/>
            <a:ext cx="9144000" cy="1477328"/>
          </a:xfrm>
          <a:prstGeom prst="rect">
            <a:avLst/>
          </a:prstGeom>
        </p:spPr>
        <p:txBody>
          <a:bodyPr wrap="square">
            <a:spAutoFit/>
          </a:bodyPr>
          <a:lstStyle/>
          <a:p>
            <a:r>
              <a:rPr lang="pt-PT" dirty="0" smtClean="0"/>
              <a:t>A fim de satisfazerem os seus objetivos, as demonstrações financeiras são preparadas de acordo com o regime contabilístico do acréscimo. Através deste regime, os efeitos das transações e de outros acontecimentos são reconhecidos quando eles ocorram (e não quando caixa ou equivalentes de caixa sejam recebidos ou pagos) sendo registados contabilisticamente e relatados nas demonstrações financeiras dos períodos com os quais se relacionem</a:t>
            </a:r>
            <a:endParaRPr lang="pt-PT" dirty="0"/>
          </a:p>
        </p:txBody>
      </p:sp>
      <p:sp>
        <p:nvSpPr>
          <p:cNvPr id="6" name="CaixaDeTexto 5"/>
          <p:cNvSpPr txBox="1"/>
          <p:nvPr/>
        </p:nvSpPr>
        <p:spPr>
          <a:xfrm>
            <a:off x="1063690" y="1660849"/>
            <a:ext cx="3060441" cy="369332"/>
          </a:xfrm>
          <a:prstGeom prst="rect">
            <a:avLst/>
          </a:prstGeom>
          <a:noFill/>
        </p:spPr>
        <p:txBody>
          <a:bodyPr wrap="square" rtlCol="0">
            <a:spAutoFit/>
          </a:bodyPr>
          <a:lstStyle/>
          <a:p>
            <a:r>
              <a:rPr lang="pt-PT" dirty="0" smtClean="0"/>
              <a:t>Acréscimo</a:t>
            </a:r>
            <a:endParaRPr lang="pt-PT" dirty="0"/>
          </a:p>
        </p:txBody>
      </p:sp>
      <p:sp>
        <p:nvSpPr>
          <p:cNvPr id="7" name="Retângulo 6"/>
          <p:cNvSpPr/>
          <p:nvPr/>
        </p:nvSpPr>
        <p:spPr>
          <a:xfrm>
            <a:off x="1076130" y="4553540"/>
            <a:ext cx="9280849" cy="646331"/>
          </a:xfrm>
          <a:prstGeom prst="rect">
            <a:avLst/>
          </a:prstGeom>
        </p:spPr>
        <p:txBody>
          <a:bodyPr wrap="square">
            <a:spAutoFit/>
          </a:bodyPr>
          <a:lstStyle/>
          <a:p>
            <a:r>
              <a:rPr lang="pt-PT" dirty="0" smtClean="0"/>
              <a:t>As demonstrações financeiras são normalmente preparadas no pressuposto de que uma entidade é uma entidade em continuidade e de que continuará a operar no futuro previsível.</a:t>
            </a:r>
            <a:endParaRPr lang="pt-PT" dirty="0"/>
          </a:p>
        </p:txBody>
      </p:sp>
      <p:sp>
        <p:nvSpPr>
          <p:cNvPr id="8" name="CaixaDeTexto 7"/>
          <p:cNvSpPr txBox="1"/>
          <p:nvPr/>
        </p:nvSpPr>
        <p:spPr>
          <a:xfrm>
            <a:off x="1063689" y="3969289"/>
            <a:ext cx="3060441" cy="369332"/>
          </a:xfrm>
          <a:prstGeom prst="rect">
            <a:avLst/>
          </a:prstGeom>
          <a:noFill/>
        </p:spPr>
        <p:txBody>
          <a:bodyPr wrap="square" rtlCol="0">
            <a:spAutoFit/>
          </a:bodyPr>
          <a:lstStyle/>
          <a:p>
            <a:r>
              <a:rPr lang="pt-PT" dirty="0" smtClean="0"/>
              <a:t>Continuidade</a:t>
            </a:r>
            <a:endParaRPr lang="pt-PT" dirty="0"/>
          </a:p>
        </p:txBody>
      </p:sp>
    </p:spTree>
    <p:extLst>
      <p:ext uri="{BB962C8B-B14F-4D97-AF65-F5344CB8AC3E}">
        <p14:creationId xmlns:p14="http://schemas.microsoft.com/office/powerpoint/2010/main" val="4207936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447868" y="1098294"/>
            <a:ext cx="6344622" cy="400110"/>
          </a:xfrm>
          <a:prstGeom prst="rect">
            <a:avLst/>
          </a:prstGeom>
        </p:spPr>
        <p:txBody>
          <a:bodyPr wrap="none">
            <a:spAutoFit/>
          </a:bodyPr>
          <a:lstStyle/>
          <a:p>
            <a:r>
              <a:rPr lang="pt-PT" sz="2000" b="1" dirty="0" smtClean="0"/>
              <a:t>Características qualitativas das demonstrações financeiras</a:t>
            </a:r>
            <a:endParaRPr lang="pt-PT" sz="2000" b="1" dirty="0"/>
          </a:p>
        </p:txBody>
      </p:sp>
      <p:sp>
        <p:nvSpPr>
          <p:cNvPr id="5" name="Retângulo 4"/>
          <p:cNvSpPr/>
          <p:nvPr/>
        </p:nvSpPr>
        <p:spPr>
          <a:xfrm>
            <a:off x="447868" y="2690336"/>
            <a:ext cx="9125339" cy="923330"/>
          </a:xfrm>
          <a:prstGeom prst="rect">
            <a:avLst/>
          </a:prstGeom>
        </p:spPr>
        <p:txBody>
          <a:bodyPr wrap="square">
            <a:spAutoFit/>
          </a:bodyPr>
          <a:lstStyle/>
          <a:p>
            <a:r>
              <a:rPr lang="pt-PT" dirty="0" smtClean="0"/>
              <a:t>As características qualitativas são os atributos que tornam a informação proporcionada nas demonstrações financeiras útil aos utentes. As quatro principais características qualitativas são a compreensibilidade, a relevância, a fiabilidade e a comparabilidade</a:t>
            </a:r>
            <a:endParaRPr lang="pt-PT" dirty="0"/>
          </a:p>
        </p:txBody>
      </p:sp>
    </p:spTree>
    <p:extLst>
      <p:ext uri="{BB962C8B-B14F-4D97-AF65-F5344CB8AC3E}">
        <p14:creationId xmlns:p14="http://schemas.microsoft.com/office/powerpoint/2010/main" val="12171844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27313" y="1872162"/>
            <a:ext cx="9958873" cy="1200329"/>
          </a:xfrm>
          <a:prstGeom prst="rect">
            <a:avLst/>
          </a:prstGeom>
        </p:spPr>
        <p:txBody>
          <a:bodyPr wrap="square">
            <a:spAutoFit/>
          </a:bodyPr>
          <a:lstStyle/>
          <a:p>
            <a:r>
              <a:rPr lang="pt-PT" b="1" dirty="0" smtClean="0"/>
              <a:t>Compreensibilidade </a:t>
            </a:r>
            <a:r>
              <a:rPr lang="pt-PT" dirty="0" smtClean="0"/>
              <a:t>— Uma qualidade essencial da informação proporcionada nas demonstrações financeiras é a de que ela seja rapidamente compreensível pelos utentes. Para este fim, presume -se que os utentes tenham um razoável conhecimento das atividades empresariais e económicas e da contabilidade e vontade de estudar a informação com razoável diligência</a:t>
            </a:r>
            <a:endParaRPr lang="pt-PT" dirty="0"/>
          </a:p>
        </p:txBody>
      </p:sp>
      <p:sp>
        <p:nvSpPr>
          <p:cNvPr id="5" name="Retângulo 4"/>
          <p:cNvSpPr/>
          <p:nvPr/>
        </p:nvSpPr>
        <p:spPr>
          <a:xfrm>
            <a:off x="827313" y="3727494"/>
            <a:ext cx="10537372" cy="1200329"/>
          </a:xfrm>
          <a:prstGeom prst="rect">
            <a:avLst/>
          </a:prstGeom>
        </p:spPr>
        <p:txBody>
          <a:bodyPr wrap="square">
            <a:spAutoFit/>
          </a:bodyPr>
          <a:lstStyle/>
          <a:p>
            <a:r>
              <a:rPr lang="pt-PT" b="1" dirty="0" smtClean="0"/>
              <a:t>Relevância </a:t>
            </a:r>
            <a:r>
              <a:rPr lang="pt-PT" dirty="0" smtClean="0"/>
              <a:t>— Para ser útil, a informação tem de ser relevante para a tomada de decisões dos utentes. A informação tem a qualidade da relevância quando influencia as decisões económicas dos utentes ao </a:t>
            </a:r>
            <a:r>
              <a:rPr lang="pt-PT" dirty="0" err="1" smtClean="0"/>
              <a:t>ajudá</a:t>
            </a:r>
            <a:r>
              <a:rPr lang="pt-PT" dirty="0" smtClean="0"/>
              <a:t> -los a avaliar os acontecimentos passados, presentes ou futuros ou confirmar, ou corrigir, as suas avaliações passadas. Encontra-se ligada à materialidade</a:t>
            </a:r>
            <a:endParaRPr lang="pt-PT" dirty="0"/>
          </a:p>
        </p:txBody>
      </p:sp>
      <p:sp>
        <p:nvSpPr>
          <p:cNvPr id="7" name="Retângulo 6"/>
          <p:cNvSpPr/>
          <p:nvPr/>
        </p:nvSpPr>
        <p:spPr>
          <a:xfrm>
            <a:off x="961330" y="817049"/>
            <a:ext cx="6344622" cy="400110"/>
          </a:xfrm>
          <a:prstGeom prst="rect">
            <a:avLst/>
          </a:prstGeom>
        </p:spPr>
        <p:txBody>
          <a:bodyPr wrap="none">
            <a:spAutoFit/>
          </a:bodyPr>
          <a:lstStyle/>
          <a:p>
            <a:r>
              <a:rPr lang="pt-PT" sz="2000" b="1" dirty="0" smtClean="0"/>
              <a:t>Características qualitativas das demonstrações financeiras</a:t>
            </a:r>
            <a:endParaRPr lang="pt-PT" sz="2000" b="1" dirty="0"/>
          </a:p>
        </p:txBody>
      </p:sp>
    </p:spTree>
    <p:extLst>
      <p:ext uri="{BB962C8B-B14F-4D97-AF65-F5344CB8AC3E}">
        <p14:creationId xmlns:p14="http://schemas.microsoft.com/office/powerpoint/2010/main" val="3032390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293843" y="3581125"/>
            <a:ext cx="8092751" cy="1754326"/>
          </a:xfrm>
          <a:prstGeom prst="rect">
            <a:avLst/>
          </a:prstGeom>
        </p:spPr>
        <p:txBody>
          <a:bodyPr wrap="square">
            <a:spAutoFit/>
          </a:bodyPr>
          <a:lstStyle/>
          <a:p>
            <a:r>
              <a:rPr lang="pt-PT" b="1" dirty="0" smtClean="0"/>
              <a:t>Comparabilidade </a:t>
            </a:r>
            <a:r>
              <a:rPr lang="pt-PT" dirty="0" smtClean="0"/>
              <a:t> — Os utentes têm de ser capazes de comparar as demonstrações financeiras de uma entidade ao longo do tempo a fim de identificar tendências na sua posição financeira e no seu desempenho. Os utentes têm também de ser capazes de comparar as demonstrações financeiras de diferentes entidades a fim de avaliar de forma relativa a sua posição financeira, o seu desempenho e as alterações na posição financeira</a:t>
            </a:r>
            <a:endParaRPr lang="pt-PT" dirty="0"/>
          </a:p>
        </p:txBody>
      </p:sp>
      <p:sp>
        <p:nvSpPr>
          <p:cNvPr id="5" name="Retângulo 4"/>
          <p:cNvSpPr/>
          <p:nvPr/>
        </p:nvSpPr>
        <p:spPr>
          <a:xfrm>
            <a:off x="1293843" y="1738615"/>
            <a:ext cx="8988491" cy="1200329"/>
          </a:xfrm>
          <a:prstGeom prst="rect">
            <a:avLst/>
          </a:prstGeom>
        </p:spPr>
        <p:txBody>
          <a:bodyPr wrap="square">
            <a:spAutoFit/>
          </a:bodyPr>
          <a:lstStyle/>
          <a:p>
            <a:r>
              <a:rPr lang="pt-PT" b="1" dirty="0" smtClean="0"/>
              <a:t>Fiabilidade  </a:t>
            </a:r>
            <a:r>
              <a:rPr lang="pt-PT" dirty="0" smtClean="0"/>
              <a:t>— Para que seja útil, a informação também deve ser fiável. A informação tem a qualidade da fiabilidade quando estiver isenta de erros materiais e de preconceitos, e os utentes dela possam depender ao representar fidedignamente o que ela pretende representar ou pode razoavelmente esperar -se que represente</a:t>
            </a:r>
            <a:endParaRPr lang="pt-PT" dirty="0"/>
          </a:p>
        </p:txBody>
      </p:sp>
      <p:sp>
        <p:nvSpPr>
          <p:cNvPr id="6" name="Retângulo 5"/>
          <p:cNvSpPr/>
          <p:nvPr/>
        </p:nvSpPr>
        <p:spPr>
          <a:xfrm>
            <a:off x="1293843" y="696324"/>
            <a:ext cx="6344622" cy="400110"/>
          </a:xfrm>
          <a:prstGeom prst="rect">
            <a:avLst/>
          </a:prstGeom>
        </p:spPr>
        <p:txBody>
          <a:bodyPr wrap="none">
            <a:spAutoFit/>
          </a:bodyPr>
          <a:lstStyle/>
          <a:p>
            <a:r>
              <a:rPr lang="pt-PT" sz="2000" b="1" dirty="0" smtClean="0"/>
              <a:t>Características qualitativas das demonstrações financeiras</a:t>
            </a:r>
            <a:endParaRPr lang="pt-PT" sz="2000" b="1" dirty="0"/>
          </a:p>
        </p:txBody>
      </p:sp>
    </p:spTree>
    <p:extLst>
      <p:ext uri="{BB962C8B-B14F-4D97-AF65-F5344CB8AC3E}">
        <p14:creationId xmlns:p14="http://schemas.microsoft.com/office/powerpoint/2010/main" val="2941160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64637" y="661215"/>
            <a:ext cx="6096000" cy="400110"/>
          </a:xfrm>
          <a:prstGeom prst="rect">
            <a:avLst/>
          </a:prstGeom>
        </p:spPr>
        <p:txBody>
          <a:bodyPr>
            <a:spAutoFit/>
          </a:bodyPr>
          <a:lstStyle/>
          <a:p>
            <a:r>
              <a:rPr lang="pt-PT" sz="2000" b="1" dirty="0"/>
              <a:t>Constrangimentos à informação relevante e fiável</a:t>
            </a:r>
          </a:p>
        </p:txBody>
      </p:sp>
      <p:sp>
        <p:nvSpPr>
          <p:cNvPr id="5" name="Retângulo 4"/>
          <p:cNvSpPr/>
          <p:nvPr/>
        </p:nvSpPr>
        <p:spPr>
          <a:xfrm>
            <a:off x="864637" y="2079468"/>
            <a:ext cx="9343053" cy="2585323"/>
          </a:xfrm>
          <a:prstGeom prst="rect">
            <a:avLst/>
          </a:prstGeom>
        </p:spPr>
        <p:txBody>
          <a:bodyPr wrap="square">
            <a:spAutoFit/>
          </a:bodyPr>
          <a:lstStyle/>
          <a:p>
            <a:r>
              <a:rPr lang="pt-PT" dirty="0" smtClean="0"/>
              <a:t>Tempestividade  — Se houver demora indevida no relato da informação ela pode perder a sua relevância</a:t>
            </a:r>
          </a:p>
          <a:p>
            <a:endParaRPr lang="pt-PT" dirty="0"/>
          </a:p>
          <a:p>
            <a:r>
              <a:rPr lang="pt-PT" dirty="0" smtClean="0"/>
              <a:t>Balanceamento entre benefício e custo  — A ponderação entre benefício e custo é mais um constrangimento influente do que uma característica qualitativa. Os benefícios derivados da informação devem exceder o custo de a proporcionar</a:t>
            </a:r>
          </a:p>
          <a:p>
            <a:endParaRPr lang="pt-PT" dirty="0"/>
          </a:p>
          <a:p>
            <a:r>
              <a:rPr lang="pt-PT" dirty="0" smtClean="0"/>
              <a:t>Balanceamento entre características qualitativas  — Na prática é muitas vezes necessário um balanceamento, ou um compromisso, entre características qualitativas.</a:t>
            </a:r>
            <a:endParaRPr lang="pt-PT" dirty="0"/>
          </a:p>
        </p:txBody>
      </p:sp>
    </p:spTree>
    <p:extLst>
      <p:ext uri="{BB962C8B-B14F-4D97-AF65-F5344CB8AC3E}">
        <p14:creationId xmlns:p14="http://schemas.microsoft.com/office/powerpoint/2010/main" val="1786323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765109" y="1279697"/>
            <a:ext cx="8957387" cy="3970318"/>
          </a:xfrm>
          <a:prstGeom prst="rect">
            <a:avLst/>
          </a:prstGeom>
        </p:spPr>
        <p:txBody>
          <a:bodyPr wrap="square">
            <a:spAutoFit/>
          </a:bodyPr>
          <a:lstStyle/>
          <a:p>
            <a:r>
              <a:rPr lang="pt-PT" dirty="0"/>
              <a:t>Muitas são as divergências quanto </a:t>
            </a:r>
            <a:r>
              <a:rPr lang="pt-PT" dirty="0" smtClean="0"/>
              <a:t> à </a:t>
            </a:r>
            <a:r>
              <a:rPr lang="pt-PT" dirty="0"/>
              <a:t>época e </a:t>
            </a:r>
            <a:r>
              <a:rPr lang="pt-PT" dirty="0" smtClean="0"/>
              <a:t>à </a:t>
            </a:r>
            <a:r>
              <a:rPr lang="pt-PT" dirty="0"/>
              <a:t>origem real da </a:t>
            </a:r>
            <a:r>
              <a:rPr lang="pt-PT" dirty="0">
                <a:hlinkClick r:id="rId2"/>
              </a:rPr>
              <a:t>contabilidade,</a:t>
            </a:r>
            <a:r>
              <a:rPr lang="pt-PT" dirty="0"/>
              <a:t> porém todas chegaram a um ponto comum, consideram-na como uma das profissões mais antigas e importantes para um sistema econômico em constante evolução. </a:t>
            </a:r>
          </a:p>
          <a:p>
            <a:endParaRPr lang="pt-PT" dirty="0"/>
          </a:p>
          <a:p>
            <a:r>
              <a:rPr lang="pt-PT" dirty="0"/>
              <a:t>Um marco importante deu-se em 1494 com Luca </a:t>
            </a:r>
            <a:r>
              <a:rPr lang="pt-PT" dirty="0" err="1"/>
              <a:t>Pacioli</a:t>
            </a:r>
            <a:r>
              <a:rPr lang="pt-PT" dirty="0"/>
              <a:t> </a:t>
            </a:r>
            <a:r>
              <a:rPr lang="pt-PT" dirty="0" smtClean="0"/>
              <a:t> (a) com </a:t>
            </a:r>
            <a:r>
              <a:rPr lang="pt-PT" dirty="0"/>
              <a:t>o surgimento do método das partidas dobradas (relação do débito e do crédito)</a:t>
            </a:r>
          </a:p>
          <a:p>
            <a:endParaRPr lang="pt-PT" dirty="0"/>
          </a:p>
          <a:p>
            <a:r>
              <a:rPr lang="pt-PT" dirty="0" smtClean="0"/>
              <a:t>Um outro marco importante foi o surgimento dos princípios e normas contabilísticas que delimitaram como a profissão  se posiciona perante a realidade social, económica e institucional – Normas Internacionais de Contabilidade</a:t>
            </a:r>
          </a:p>
          <a:p>
            <a:endParaRPr lang="pt-PT" b="0" i="0" dirty="0">
              <a:solidFill>
                <a:srgbClr val="404040"/>
              </a:solidFill>
              <a:effectLst/>
              <a:latin typeface="Open Sans" panose="020B0606030504020204" pitchFamily="34" charset="0"/>
            </a:endParaRPr>
          </a:p>
          <a:p>
            <a:r>
              <a:rPr lang="pt-PT" dirty="0"/>
              <a:t>Na atualidade outra transformação se impõe – a era digital em que a contabilidade deixa de ser uma simples escrituração para ser uma forma rápida e eficiente de interação de informações necessárias para a tomada de decisões mais eficazes.</a:t>
            </a:r>
          </a:p>
        </p:txBody>
      </p:sp>
      <p:sp>
        <p:nvSpPr>
          <p:cNvPr id="5" name="CaixaDeTexto 4"/>
          <p:cNvSpPr txBox="1"/>
          <p:nvPr/>
        </p:nvSpPr>
        <p:spPr>
          <a:xfrm>
            <a:off x="765109" y="410547"/>
            <a:ext cx="5561046" cy="400110"/>
          </a:xfrm>
          <a:prstGeom prst="rect">
            <a:avLst/>
          </a:prstGeom>
          <a:noFill/>
        </p:spPr>
        <p:txBody>
          <a:bodyPr wrap="square" rtlCol="0">
            <a:spAutoFit/>
          </a:bodyPr>
          <a:lstStyle/>
          <a:p>
            <a:r>
              <a:rPr lang="pt-PT" sz="2000" b="1" dirty="0" smtClean="0"/>
              <a:t>A evolução da Contabilidade</a:t>
            </a:r>
            <a:endParaRPr lang="pt-PT" sz="2000" b="1" dirty="0"/>
          </a:p>
        </p:txBody>
      </p:sp>
      <p:sp>
        <p:nvSpPr>
          <p:cNvPr id="6" name="CaixaDeTexto 5"/>
          <p:cNvSpPr txBox="1"/>
          <p:nvPr/>
        </p:nvSpPr>
        <p:spPr>
          <a:xfrm>
            <a:off x="335902" y="6288833"/>
            <a:ext cx="9442580" cy="369332"/>
          </a:xfrm>
          <a:prstGeom prst="rect">
            <a:avLst/>
          </a:prstGeom>
          <a:noFill/>
        </p:spPr>
        <p:txBody>
          <a:bodyPr wrap="square" rtlCol="0">
            <a:spAutoFit/>
          </a:bodyPr>
          <a:lstStyle/>
          <a:p>
            <a:r>
              <a:rPr lang="pt-PT" dirty="0" smtClean="0"/>
              <a:t>(a) Luca </a:t>
            </a:r>
            <a:r>
              <a:rPr lang="pt-PT" dirty="0" err="1" smtClean="0"/>
              <a:t>Pacioli</a:t>
            </a:r>
            <a:r>
              <a:rPr lang="pt-PT" dirty="0" smtClean="0"/>
              <a:t> (1494) </a:t>
            </a:r>
            <a:r>
              <a:rPr lang="pt-PT" i="1" dirty="0" err="1" smtClean="0"/>
              <a:t>Summa</a:t>
            </a:r>
            <a:r>
              <a:rPr lang="pt-PT" i="1" dirty="0" smtClean="0"/>
              <a:t> de </a:t>
            </a:r>
            <a:r>
              <a:rPr lang="pt-PT" i="1" dirty="0" err="1" smtClean="0"/>
              <a:t>Arithmética</a:t>
            </a:r>
            <a:r>
              <a:rPr lang="pt-PT" i="1" dirty="0" smtClean="0"/>
              <a:t>, Geometria, </a:t>
            </a:r>
            <a:r>
              <a:rPr lang="pt-PT" i="1" dirty="0" err="1" smtClean="0"/>
              <a:t>Proportioni</a:t>
            </a:r>
            <a:r>
              <a:rPr lang="pt-PT" i="1" dirty="0" smtClean="0"/>
              <a:t> </a:t>
            </a:r>
            <a:r>
              <a:rPr lang="pt-PT" i="1" dirty="0" err="1" smtClean="0"/>
              <a:t>et</a:t>
            </a:r>
            <a:r>
              <a:rPr lang="pt-PT" i="1" dirty="0" smtClean="0"/>
              <a:t> </a:t>
            </a:r>
            <a:r>
              <a:rPr lang="pt-PT" i="1" dirty="0" err="1" smtClean="0"/>
              <a:t>Proportionalitá</a:t>
            </a:r>
            <a:endParaRPr lang="pt-PT" i="1" dirty="0"/>
          </a:p>
        </p:txBody>
      </p:sp>
    </p:spTree>
    <p:extLst>
      <p:ext uri="{BB962C8B-B14F-4D97-AF65-F5344CB8AC3E}">
        <p14:creationId xmlns:p14="http://schemas.microsoft.com/office/powerpoint/2010/main" val="18653319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61257" y="671691"/>
            <a:ext cx="10245012" cy="6186309"/>
          </a:xfrm>
          <a:prstGeom prst="rect">
            <a:avLst/>
          </a:prstGeom>
        </p:spPr>
        <p:txBody>
          <a:bodyPr wrap="square">
            <a:spAutoFit/>
          </a:bodyPr>
          <a:lstStyle/>
          <a:p>
            <a:r>
              <a:rPr lang="pt-PT" dirty="0" smtClean="0"/>
              <a:t>As demonstrações financeiras são uma representação estruturada da posição financeira e do desempenho financeiro de uma entidade. O objetivo das demonstrações financeiras de finalidades gerais é o de proporcionar informação acerca da posição financeira, do desempenho financeiro e dos fluxos de caixa de uma entidade que seja útil a uma vasta gama de utentes na tomada de decisões económicas. As demonstrações financeiras também mostram os resultados da condução por parte do órgão de gestão dos recursos a ele confiados. Para satisfazer este objetivo, as demonstrações financeiras proporcionam informação de uma entidade acerca do seguinte: a) Ativos; b) Passivos; c) Capital próprio ou fundos patrimoniais; d) Rendimentos (réditos e ganhos); e) Gastos (gastos e perdas); f) Outras alterações no capital próprio ou nos fundos patrimoniais; e g) Fluxos de caixa. </a:t>
            </a:r>
          </a:p>
          <a:p>
            <a:endParaRPr lang="pt-PT" dirty="0"/>
          </a:p>
          <a:p>
            <a:r>
              <a:rPr lang="pt-PT" dirty="0" smtClean="0"/>
              <a:t>Um conjunto completo de demonstrações financeiras inclui: a) Um balanço; b) Uma demonstração dos resultados; c) Uma demonstração das alterações no capital pró- </a:t>
            </a:r>
            <a:r>
              <a:rPr lang="pt-PT" dirty="0" err="1" smtClean="0"/>
              <a:t>prio</a:t>
            </a:r>
            <a:r>
              <a:rPr lang="pt-PT" dirty="0" smtClean="0"/>
              <a:t>; d) Uma demonstração dos fluxos de caixa; e </a:t>
            </a:r>
            <a:r>
              <a:rPr lang="pt-PT" dirty="0" err="1" smtClean="0"/>
              <a:t>e</a:t>
            </a:r>
            <a:r>
              <a:rPr lang="pt-PT" dirty="0" smtClean="0"/>
              <a:t>) Um anexo em que se divulguem as bases de preparação e políticas contabilísticas adotadas e outras divulgações. </a:t>
            </a:r>
          </a:p>
          <a:p>
            <a:endParaRPr lang="pt-PT" dirty="0"/>
          </a:p>
          <a:p>
            <a:endParaRPr lang="pt-PT" dirty="0" smtClean="0"/>
          </a:p>
          <a:p>
            <a:r>
              <a:rPr lang="pt-PT" dirty="0" smtClean="0"/>
              <a:t>As demonstrações financeiras devem apresentar apropriadamente a posição financeira, o desempenho financeiro e os fluxos de caixa de uma entidade. A apresentação apropriada exige a representação fidedigna dos efeitos das transações, outros acontecimentos e condições, de acordo com as definições e critérios de reconhecimento para ativos, passivos, rendimentos e gastos estabelecidos na estrutura conceptual. Presume -se que a aplicação adequada das normas contabilísticas, com divulgação adicional quando necessária, resulta em demonstrações financeiras que alcançam uma apresentação apropriada.</a:t>
            </a:r>
            <a:endParaRPr lang="pt-PT" dirty="0"/>
          </a:p>
        </p:txBody>
      </p:sp>
      <p:sp>
        <p:nvSpPr>
          <p:cNvPr id="5" name="CaixaDeTexto 4"/>
          <p:cNvSpPr txBox="1"/>
          <p:nvPr/>
        </p:nvSpPr>
        <p:spPr>
          <a:xfrm>
            <a:off x="261257" y="0"/>
            <a:ext cx="5281126" cy="400110"/>
          </a:xfrm>
          <a:prstGeom prst="rect">
            <a:avLst/>
          </a:prstGeom>
          <a:noFill/>
        </p:spPr>
        <p:txBody>
          <a:bodyPr wrap="square" rtlCol="0">
            <a:spAutoFit/>
          </a:bodyPr>
          <a:lstStyle/>
          <a:p>
            <a:r>
              <a:rPr lang="pt-PT" sz="2000" b="1" dirty="0"/>
              <a:t>Em jeito de conclusão</a:t>
            </a:r>
          </a:p>
        </p:txBody>
      </p:sp>
    </p:spTree>
    <p:extLst>
      <p:ext uri="{BB962C8B-B14F-4D97-AF65-F5344CB8AC3E}">
        <p14:creationId xmlns:p14="http://schemas.microsoft.com/office/powerpoint/2010/main" val="3915562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765109" y="410547"/>
            <a:ext cx="5561046" cy="400110"/>
          </a:xfrm>
          <a:prstGeom prst="rect">
            <a:avLst/>
          </a:prstGeom>
          <a:noFill/>
        </p:spPr>
        <p:txBody>
          <a:bodyPr wrap="square" rtlCol="0">
            <a:spAutoFit/>
          </a:bodyPr>
          <a:lstStyle/>
          <a:p>
            <a:r>
              <a:rPr lang="pt-PT" sz="2000" b="1" dirty="0" smtClean="0"/>
              <a:t>A evolução da Contabilidade</a:t>
            </a:r>
            <a:endParaRPr lang="pt-PT" sz="2000" b="1" dirty="0"/>
          </a:p>
        </p:txBody>
      </p:sp>
      <p:sp>
        <p:nvSpPr>
          <p:cNvPr id="5" name="CaixaDeTexto 4"/>
          <p:cNvSpPr txBox="1"/>
          <p:nvPr/>
        </p:nvSpPr>
        <p:spPr>
          <a:xfrm>
            <a:off x="1399592" y="1287624"/>
            <a:ext cx="4627984" cy="369332"/>
          </a:xfrm>
          <a:prstGeom prst="rect">
            <a:avLst/>
          </a:prstGeom>
          <a:noFill/>
        </p:spPr>
        <p:txBody>
          <a:bodyPr wrap="square" rtlCol="0">
            <a:spAutoFit/>
          </a:bodyPr>
          <a:lstStyle/>
          <a:p>
            <a:r>
              <a:rPr lang="pt-PT" dirty="0" smtClean="0"/>
              <a:t>Outros marcos</a:t>
            </a:r>
            <a:endParaRPr lang="pt-PT" dirty="0"/>
          </a:p>
        </p:txBody>
      </p:sp>
      <p:sp>
        <p:nvSpPr>
          <p:cNvPr id="6" name="Retângulo 5"/>
          <p:cNvSpPr/>
          <p:nvPr/>
        </p:nvSpPr>
        <p:spPr>
          <a:xfrm>
            <a:off x="1573763" y="1925466"/>
            <a:ext cx="9492343" cy="2629694"/>
          </a:xfrm>
          <a:prstGeom prst="rect">
            <a:avLst/>
          </a:prstGeom>
        </p:spPr>
        <p:txBody>
          <a:bodyPr wrap="square">
            <a:spAutoFit/>
          </a:bodyPr>
          <a:lstStyle/>
          <a:p>
            <a:pPr>
              <a:lnSpc>
                <a:spcPct val="107000"/>
              </a:lnSpc>
              <a:spcAft>
                <a:spcPts val="800"/>
              </a:spcAft>
            </a:pPr>
            <a:r>
              <a:rPr lang="pt-PT" b="1" dirty="0" smtClean="0">
                <a:effectLst/>
                <a:latin typeface="Calibri" panose="020F0502020204030204" pitchFamily="34" charset="0"/>
                <a:ea typeface="SimSun" panose="02010600030101010101" pitchFamily="2" charset="-122"/>
                <a:cs typeface="Times New Roman" panose="02020603050405020304" pitchFamily="18" charset="0"/>
              </a:rPr>
              <a:t>1888: Código comercial </a:t>
            </a:r>
            <a:r>
              <a:rPr lang="pt-PT" dirty="0" smtClean="0">
                <a:effectLst/>
                <a:latin typeface="Calibri" panose="020F0502020204030204" pitchFamily="34" charset="0"/>
                <a:ea typeface="SimSun" panose="02010600030101010101" pitchFamily="2" charset="-122"/>
                <a:cs typeface="Times New Roman" panose="02020603050405020304" pitchFamily="18" charset="0"/>
              </a:rPr>
              <a:t>que no seu artigo 18º, impõe que os “comerciante são especialmente obrigados:</a:t>
            </a:r>
          </a:p>
          <a:p>
            <a:pPr marL="342900" lvl="0" indent="-342900">
              <a:lnSpc>
                <a:spcPct val="107000"/>
              </a:lnSpc>
              <a:spcAft>
                <a:spcPts val="0"/>
              </a:spcAft>
              <a:buFont typeface="+mj-lt"/>
              <a:buAutoNum type="arabicParenR"/>
            </a:pPr>
            <a:r>
              <a:rPr lang="pt-PT" dirty="0" smtClean="0">
                <a:effectLst/>
                <a:latin typeface="Calibri" panose="020F0502020204030204" pitchFamily="34" charset="0"/>
                <a:ea typeface="SimSun" panose="02010600030101010101" pitchFamily="2" charset="-122"/>
                <a:cs typeface="Times New Roman" panose="02020603050405020304" pitchFamily="18" charset="0"/>
              </a:rPr>
              <a:t>A adotar uma firma;</a:t>
            </a:r>
          </a:p>
          <a:p>
            <a:pPr marL="342900" lvl="0" indent="-342900">
              <a:lnSpc>
                <a:spcPct val="107000"/>
              </a:lnSpc>
              <a:spcAft>
                <a:spcPts val="0"/>
              </a:spcAft>
              <a:buFont typeface="+mj-lt"/>
              <a:buAutoNum type="arabicParenR"/>
            </a:pPr>
            <a:r>
              <a:rPr lang="pt-PT" dirty="0" smtClean="0">
                <a:effectLst/>
                <a:latin typeface="Calibri" panose="020F0502020204030204" pitchFamily="34" charset="0"/>
                <a:ea typeface="SimSun" panose="02010600030101010101" pitchFamily="2" charset="-122"/>
                <a:cs typeface="Times New Roman" panose="02020603050405020304" pitchFamily="18" charset="0"/>
              </a:rPr>
              <a:t>A ter escrituração mercantil</a:t>
            </a:r>
          </a:p>
          <a:p>
            <a:pPr marL="342900" lvl="0" indent="-342900">
              <a:lnSpc>
                <a:spcPct val="107000"/>
              </a:lnSpc>
              <a:spcAft>
                <a:spcPts val="0"/>
              </a:spcAft>
              <a:buFont typeface="+mj-lt"/>
              <a:buAutoNum type="arabicParenR"/>
            </a:pPr>
            <a:r>
              <a:rPr lang="pt-PT" dirty="0" smtClean="0">
                <a:effectLst/>
                <a:latin typeface="Calibri" panose="020F0502020204030204" pitchFamily="34" charset="0"/>
                <a:ea typeface="SimSun" panose="02010600030101010101" pitchFamily="2" charset="-122"/>
                <a:cs typeface="Times New Roman" panose="02020603050405020304" pitchFamily="18" charset="0"/>
              </a:rPr>
              <a:t>A fazer inscrever no registo comercial os atos a ele sujeitos;</a:t>
            </a:r>
          </a:p>
          <a:p>
            <a:pPr marL="342900" lvl="0" indent="-342900">
              <a:lnSpc>
                <a:spcPct val="107000"/>
              </a:lnSpc>
              <a:spcAft>
                <a:spcPts val="800"/>
              </a:spcAft>
              <a:buFont typeface="+mj-lt"/>
              <a:buAutoNum type="arabicParenR"/>
            </a:pPr>
            <a:r>
              <a:rPr lang="pt-PT" dirty="0" smtClean="0">
                <a:effectLst/>
                <a:latin typeface="Calibri" panose="020F0502020204030204" pitchFamily="34" charset="0"/>
                <a:ea typeface="SimSun" panose="02010600030101010101" pitchFamily="2" charset="-122"/>
                <a:cs typeface="Times New Roman" panose="02020603050405020304" pitchFamily="18" charset="0"/>
              </a:rPr>
              <a:t>A dar balanço e a prestar contas”  </a:t>
            </a:r>
          </a:p>
          <a:p>
            <a:r>
              <a:rPr lang="pt-PT" dirty="0" smtClean="0">
                <a:effectLst/>
                <a:latin typeface="Calibri" panose="020F0502020204030204" pitchFamily="34" charset="0"/>
                <a:ea typeface="SimSun" panose="02010600030101010101" pitchFamily="2" charset="-122"/>
                <a:cs typeface="Times New Roman" panose="02020603050405020304" pitchFamily="18" charset="0"/>
              </a:rPr>
              <a:t>E igualmente, de acordo com o artigo 29º do mesmo Código Comercial “todo o comerciante é obrigado a ter escrituração mercantil efetuada de acordo com a lei”.</a:t>
            </a:r>
            <a:r>
              <a:rPr lang="pt-PT" dirty="0" smtClean="0">
                <a:effectLst/>
              </a:rPr>
              <a:t> </a:t>
            </a:r>
            <a:endParaRPr lang="pt-PT" dirty="0"/>
          </a:p>
        </p:txBody>
      </p:sp>
    </p:spTree>
    <p:extLst>
      <p:ext uri="{BB962C8B-B14F-4D97-AF65-F5344CB8AC3E}">
        <p14:creationId xmlns:p14="http://schemas.microsoft.com/office/powerpoint/2010/main" val="3568273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194318" y="2136339"/>
            <a:ext cx="7949682" cy="2031325"/>
          </a:xfrm>
          <a:prstGeom prst="rect">
            <a:avLst/>
          </a:prstGeom>
        </p:spPr>
        <p:txBody>
          <a:bodyPr wrap="square">
            <a:spAutoFit/>
          </a:bodyPr>
          <a:lstStyle/>
          <a:p>
            <a:r>
              <a:rPr lang="pt-PT" b="1" dirty="0" smtClean="0">
                <a:effectLst/>
                <a:latin typeface="Calibri" panose="020F0502020204030204" pitchFamily="34" charset="0"/>
                <a:ea typeface="SimSun" panose="02010600030101010101" pitchFamily="2" charset="-122"/>
                <a:cs typeface="Times New Roman" panose="02020603050405020304" pitchFamily="18" charset="0"/>
              </a:rPr>
              <a:t>2013/2015  </a:t>
            </a:r>
            <a:r>
              <a:rPr lang="pt-PT" dirty="0" smtClean="0">
                <a:effectLst/>
                <a:latin typeface="Calibri" panose="020F0502020204030204" pitchFamily="34" charset="0"/>
                <a:ea typeface="SimSun" panose="02010600030101010101" pitchFamily="2" charset="-122"/>
                <a:cs typeface="Times New Roman" panose="02020603050405020304" pitchFamily="18" charset="0"/>
              </a:rPr>
              <a:t>- Decreto-Lei n.º 98/2015 de 2 de junho que transpôs “para a ordem jurídica interna a Diretiva n.º 2013/34/UE, do Parlamento Europeu e do Conselho, de 26 de junho de 2013, relativa às demonstrações financeiras anuais, às demonstrações financeiras consolidadas e aos relatórios conexos de certas formas de empresas”  que alterou o Decreto -Lei n.º 158/2009, de 13 de julho, consagrou que as normas contabilísticas comercias estão vertidas em normas jurídicas, previstas no Sistema de Normalização Contabilístico (SNC).</a:t>
            </a:r>
            <a:endParaRPr lang="pt-PT" dirty="0"/>
          </a:p>
        </p:txBody>
      </p:sp>
      <p:sp>
        <p:nvSpPr>
          <p:cNvPr id="5" name="CaixaDeTexto 4"/>
          <p:cNvSpPr txBox="1"/>
          <p:nvPr/>
        </p:nvSpPr>
        <p:spPr>
          <a:xfrm>
            <a:off x="1194318" y="410547"/>
            <a:ext cx="5561046" cy="400110"/>
          </a:xfrm>
          <a:prstGeom prst="rect">
            <a:avLst/>
          </a:prstGeom>
          <a:noFill/>
        </p:spPr>
        <p:txBody>
          <a:bodyPr wrap="square" rtlCol="0">
            <a:spAutoFit/>
          </a:bodyPr>
          <a:lstStyle/>
          <a:p>
            <a:r>
              <a:rPr lang="pt-PT" sz="2000" b="1" dirty="0" smtClean="0"/>
              <a:t>A evolução da Contabilidade</a:t>
            </a:r>
            <a:endParaRPr lang="pt-PT" sz="2000" b="1" dirty="0"/>
          </a:p>
        </p:txBody>
      </p:sp>
      <p:sp>
        <p:nvSpPr>
          <p:cNvPr id="6" name="CaixaDeTexto 5"/>
          <p:cNvSpPr txBox="1"/>
          <p:nvPr/>
        </p:nvSpPr>
        <p:spPr>
          <a:xfrm>
            <a:off x="1399592" y="1287624"/>
            <a:ext cx="4627984" cy="369332"/>
          </a:xfrm>
          <a:prstGeom prst="rect">
            <a:avLst/>
          </a:prstGeom>
          <a:noFill/>
        </p:spPr>
        <p:txBody>
          <a:bodyPr wrap="square" rtlCol="0">
            <a:spAutoFit/>
          </a:bodyPr>
          <a:lstStyle/>
          <a:p>
            <a:r>
              <a:rPr lang="pt-PT" dirty="0" smtClean="0"/>
              <a:t>Outros marcos</a:t>
            </a:r>
            <a:endParaRPr lang="pt-PT" dirty="0"/>
          </a:p>
        </p:txBody>
      </p:sp>
    </p:spTree>
    <p:extLst>
      <p:ext uri="{BB962C8B-B14F-4D97-AF65-F5344CB8AC3E}">
        <p14:creationId xmlns:p14="http://schemas.microsoft.com/office/powerpoint/2010/main" val="3684820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58417" y="1861372"/>
            <a:ext cx="9330612" cy="2308324"/>
          </a:xfrm>
          <a:prstGeom prst="rect">
            <a:avLst/>
          </a:prstGeom>
        </p:spPr>
        <p:txBody>
          <a:bodyPr wrap="square">
            <a:spAutoFit/>
          </a:bodyPr>
          <a:lstStyle/>
          <a:p>
            <a:r>
              <a:rPr lang="pt-PT" b="0" i="0" dirty="0" smtClean="0">
                <a:solidFill>
                  <a:srgbClr val="666666"/>
                </a:solidFill>
                <a:effectLst/>
                <a:latin typeface="Exo 2"/>
              </a:rPr>
              <a:t>A </a:t>
            </a:r>
            <a:r>
              <a:rPr lang="pt-PT" dirty="0"/>
              <a:t>contabilidade financeira é o registo e comunicação periódica de informações de âmbito económico e financeiro – relativo a uma determinada empresa – às pessoas e entidades externas com interesses na mesma, condicionada a exigências legais e requisitos fiscais. Ou seja, distingue-se da contabilidade analítica (interna).</a:t>
            </a:r>
          </a:p>
          <a:p>
            <a:endParaRPr lang="pt-PT" dirty="0">
              <a:solidFill>
                <a:srgbClr val="666666"/>
              </a:solidFill>
              <a:latin typeface="Exo 2"/>
            </a:endParaRPr>
          </a:p>
          <a:p>
            <a:r>
              <a:rPr lang="pt-PT" dirty="0" smtClean="0"/>
              <a:t>A</a:t>
            </a:r>
            <a:r>
              <a:rPr lang="pt-PT" dirty="0"/>
              <a:t> contabilidade financeira tem como funções a identificação, medição, análise e interpretação de todas as informações financeiras respetivas à atividade da </a:t>
            </a:r>
            <a:r>
              <a:rPr lang="pt-PT" dirty="0">
                <a:hlinkClick r:id="rId2" tooltip="valor empresa"/>
              </a:rPr>
              <a:t>empresa</a:t>
            </a:r>
            <a:r>
              <a:rPr lang="pt-PT" dirty="0"/>
              <a:t>, bem como garantir o planeamento e avaliação dos recursos</a:t>
            </a:r>
          </a:p>
        </p:txBody>
      </p:sp>
      <p:sp>
        <p:nvSpPr>
          <p:cNvPr id="5" name="CaixaDeTexto 4"/>
          <p:cNvSpPr txBox="1"/>
          <p:nvPr/>
        </p:nvSpPr>
        <p:spPr>
          <a:xfrm>
            <a:off x="858417" y="522514"/>
            <a:ext cx="5561046" cy="400110"/>
          </a:xfrm>
          <a:prstGeom prst="rect">
            <a:avLst/>
          </a:prstGeom>
          <a:noFill/>
        </p:spPr>
        <p:txBody>
          <a:bodyPr wrap="square" rtlCol="0">
            <a:spAutoFit/>
          </a:bodyPr>
          <a:lstStyle/>
          <a:p>
            <a:r>
              <a:rPr lang="pt-PT" sz="2000" b="1" dirty="0" smtClean="0"/>
              <a:t>O que é a contabilidade</a:t>
            </a:r>
            <a:endParaRPr lang="pt-PT" sz="2000" b="1" dirty="0"/>
          </a:p>
        </p:txBody>
      </p:sp>
    </p:spTree>
    <p:extLst>
      <p:ext uri="{BB962C8B-B14F-4D97-AF65-F5344CB8AC3E}">
        <p14:creationId xmlns:p14="http://schemas.microsoft.com/office/powerpoint/2010/main" val="558130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58415" y="819568"/>
            <a:ext cx="9311951" cy="5781006"/>
          </a:xfrm>
          <a:prstGeom prst="rect">
            <a:avLst/>
          </a:prstGeom>
        </p:spPr>
        <p:txBody>
          <a:bodyPr wrap="square">
            <a:spAutoFit/>
          </a:bodyPr>
          <a:lstStyle/>
          <a:p>
            <a:pPr fontAlgn="base">
              <a:lnSpc>
                <a:spcPct val="107000"/>
              </a:lnSpc>
              <a:spcAft>
                <a:spcPts val="1500"/>
              </a:spcAft>
            </a:pPr>
            <a:r>
              <a:rPr lang="pt-PT" dirty="0" smtClean="0">
                <a:solidFill>
                  <a:srgbClr val="666666"/>
                </a:solidFill>
                <a:effectLst/>
                <a:latin typeface="Helvetica" panose="020B0604020202020204" pitchFamily="34" charset="0"/>
                <a:ea typeface="Times New Roman" panose="02020603050405020304" pitchFamily="18" charset="0"/>
                <a:cs typeface="Times New Roman" panose="02020603050405020304" pitchFamily="18" charset="0"/>
              </a:rPr>
              <a:t>“</a:t>
            </a:r>
            <a:r>
              <a:rPr lang="pt-PT" dirty="0"/>
              <a:t>Contabilidade é a técnica do cálculo e do registo das operações comerciais ou financeiras realizadas por uma pessoa, sociedade, empresa ou repartição do Estado”</a:t>
            </a:r>
            <a:br>
              <a:rPr lang="pt-PT" dirty="0"/>
            </a:br>
            <a:r>
              <a:rPr lang="pt-PT" dirty="0"/>
              <a:t>Dicionário Porto Editora</a:t>
            </a:r>
          </a:p>
          <a:p>
            <a:pPr fontAlgn="base">
              <a:lnSpc>
                <a:spcPct val="107000"/>
              </a:lnSpc>
              <a:spcAft>
                <a:spcPts val="1500"/>
              </a:spcAft>
            </a:pPr>
            <a:r>
              <a:rPr lang="pt-PT" dirty="0"/>
              <a:t>As funções da contabilidade são quatro:</a:t>
            </a:r>
          </a:p>
          <a:p>
            <a:pPr marL="342900" lvl="0" indent="-342900" fontAlgn="base">
              <a:lnSpc>
                <a:spcPct val="107000"/>
              </a:lnSpc>
              <a:spcAft>
                <a:spcPts val="0"/>
              </a:spcAft>
              <a:buSzPts val="1000"/>
              <a:buFont typeface="Symbol" panose="05050102010706020507" pitchFamily="18" charset="2"/>
              <a:buChar char=""/>
              <a:tabLst>
                <a:tab pos="457200" algn="l"/>
              </a:tabLst>
            </a:pPr>
            <a:r>
              <a:rPr lang="pt-PT" dirty="0"/>
              <a:t>Função de registo</a:t>
            </a:r>
          </a:p>
          <a:p>
            <a:pPr marL="342900" lvl="0" indent="-342900" fontAlgn="base">
              <a:lnSpc>
                <a:spcPct val="107000"/>
              </a:lnSpc>
              <a:spcAft>
                <a:spcPts val="0"/>
              </a:spcAft>
              <a:buSzPts val="1000"/>
              <a:buFont typeface="Symbol" panose="05050102010706020507" pitchFamily="18" charset="2"/>
              <a:buChar char=""/>
              <a:tabLst>
                <a:tab pos="457200" algn="l"/>
              </a:tabLst>
            </a:pPr>
            <a:r>
              <a:rPr lang="pt-PT" dirty="0"/>
              <a:t>Função de controlo</a:t>
            </a:r>
          </a:p>
          <a:p>
            <a:pPr marL="342900" lvl="0" indent="-342900" fontAlgn="base">
              <a:lnSpc>
                <a:spcPct val="107000"/>
              </a:lnSpc>
              <a:spcAft>
                <a:spcPts val="0"/>
              </a:spcAft>
              <a:buSzPts val="1000"/>
              <a:buFont typeface="Symbol" panose="05050102010706020507" pitchFamily="18" charset="2"/>
              <a:buChar char=""/>
              <a:tabLst>
                <a:tab pos="457200" algn="l"/>
              </a:tabLst>
            </a:pPr>
            <a:r>
              <a:rPr lang="pt-PT" dirty="0"/>
              <a:t>Função de avaliação</a:t>
            </a:r>
          </a:p>
          <a:p>
            <a:pPr marL="342900" lvl="0" indent="-342900" fontAlgn="base">
              <a:lnSpc>
                <a:spcPct val="107000"/>
              </a:lnSpc>
              <a:spcAft>
                <a:spcPts val="0"/>
              </a:spcAft>
              <a:buSzPts val="1000"/>
              <a:buFont typeface="Symbol" panose="05050102010706020507" pitchFamily="18" charset="2"/>
              <a:buChar char=""/>
              <a:tabLst>
                <a:tab pos="457200" algn="l"/>
              </a:tabLst>
            </a:pPr>
            <a:r>
              <a:rPr lang="pt-PT" dirty="0"/>
              <a:t>Função de previsão</a:t>
            </a:r>
          </a:p>
          <a:p>
            <a:pPr lvl="0" fontAlgn="base">
              <a:lnSpc>
                <a:spcPct val="107000"/>
              </a:lnSpc>
              <a:spcAft>
                <a:spcPts val="0"/>
              </a:spcAft>
              <a:buSzPts val="1000"/>
              <a:tabLst>
                <a:tab pos="457200" algn="l"/>
              </a:tabLst>
            </a:pPr>
            <a:endParaRPr lang="pt-PT" dirty="0"/>
          </a:p>
          <a:p>
            <a:pPr fontAlgn="base">
              <a:lnSpc>
                <a:spcPct val="107000"/>
              </a:lnSpc>
              <a:spcAft>
                <a:spcPts val="1500"/>
              </a:spcAft>
            </a:pPr>
            <a:r>
              <a:rPr lang="pt-PT" dirty="0"/>
              <a:t>A contabilidade tem como finalidade fornecer informações relevantes sobre o património (composição e variações) de uma determinada pessoa ou entidade. Essas informações permitem obter um conhecimento realista da sua situação económica e financeira e tomar decisões com base em dados objetivos.</a:t>
            </a:r>
          </a:p>
          <a:p>
            <a:pPr fontAlgn="base">
              <a:lnSpc>
                <a:spcPct val="107000"/>
              </a:lnSpc>
              <a:spcAft>
                <a:spcPts val="1500"/>
              </a:spcAft>
            </a:pPr>
            <a:endParaRPr lang="pt-PT" dirty="0"/>
          </a:p>
          <a:p>
            <a:pPr fontAlgn="base">
              <a:lnSpc>
                <a:spcPct val="107000"/>
              </a:lnSpc>
              <a:spcAft>
                <a:spcPts val="1500"/>
              </a:spcAft>
            </a:pPr>
            <a:r>
              <a:rPr lang="pt-PT" dirty="0"/>
              <a:t>As NCRF</a:t>
            </a:r>
          </a:p>
          <a:p>
            <a:pPr fontAlgn="base">
              <a:lnSpc>
                <a:spcPct val="107000"/>
              </a:lnSpc>
              <a:spcAft>
                <a:spcPts val="1500"/>
              </a:spcAft>
            </a:pPr>
            <a:r>
              <a:rPr lang="pt-PT" dirty="0"/>
              <a:t>. Reconhecimento </a:t>
            </a:r>
            <a:r>
              <a:rPr lang="pt-PT" dirty="0">
                <a:sym typeface="Wingdings" panose="05000000000000000000" pitchFamily="2" charset="2"/>
              </a:rPr>
              <a:t> Mensuração  Divulgação</a:t>
            </a:r>
            <a:endParaRPr lang="pt-PT" dirty="0"/>
          </a:p>
        </p:txBody>
      </p:sp>
      <p:sp>
        <p:nvSpPr>
          <p:cNvPr id="6" name="CaixaDeTexto 5"/>
          <p:cNvSpPr txBox="1"/>
          <p:nvPr/>
        </p:nvSpPr>
        <p:spPr>
          <a:xfrm>
            <a:off x="858415" y="261257"/>
            <a:ext cx="5561046" cy="400110"/>
          </a:xfrm>
          <a:prstGeom prst="rect">
            <a:avLst/>
          </a:prstGeom>
          <a:noFill/>
        </p:spPr>
        <p:txBody>
          <a:bodyPr wrap="square" rtlCol="0">
            <a:spAutoFit/>
          </a:bodyPr>
          <a:lstStyle/>
          <a:p>
            <a:r>
              <a:rPr lang="pt-PT" sz="2000" b="1" dirty="0" smtClean="0"/>
              <a:t>O que é a contabilidade</a:t>
            </a:r>
            <a:endParaRPr lang="pt-PT" sz="2000" b="1" dirty="0"/>
          </a:p>
        </p:txBody>
      </p:sp>
    </p:spTree>
    <p:extLst>
      <p:ext uri="{BB962C8B-B14F-4D97-AF65-F5344CB8AC3E}">
        <p14:creationId xmlns:p14="http://schemas.microsoft.com/office/powerpoint/2010/main" val="3224708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877077" y="1866123"/>
            <a:ext cx="10338318" cy="2862322"/>
          </a:xfrm>
          <a:prstGeom prst="rect">
            <a:avLst/>
          </a:prstGeom>
          <a:noFill/>
        </p:spPr>
        <p:txBody>
          <a:bodyPr wrap="square" rtlCol="0">
            <a:spAutoFit/>
          </a:bodyPr>
          <a:lstStyle/>
          <a:p>
            <a:r>
              <a:rPr lang="pt-PT" dirty="0" smtClean="0"/>
              <a:t>Reconhecimento: conjunto de critérios que determinam quando um elemento deve ser evidenciado nas demonstrações financeiras (reconhecimento ou mensuração inicial). </a:t>
            </a:r>
          </a:p>
          <a:p>
            <a:endParaRPr lang="pt-PT" dirty="0"/>
          </a:p>
          <a:p>
            <a:r>
              <a:rPr lang="pt-PT" dirty="0" smtClean="0"/>
              <a:t>Mensuração: conjunto de critérios para valorizar esses elementos após terem sido reconhecidos nas demonstrações financeiras (mensuração subsequente). Mensuração é o processo de determinar as quantias monetárias pelas quais os elementos das demonstrações financeiras devam ser reconhecidos e inscritos no balanço e na demonstração dos resultados. Isto envolve a seleção da base particular de mensuração</a:t>
            </a:r>
          </a:p>
          <a:p>
            <a:endParaRPr lang="pt-PT" dirty="0"/>
          </a:p>
          <a:p>
            <a:endParaRPr lang="pt-PT" dirty="0" smtClean="0"/>
          </a:p>
          <a:p>
            <a:endParaRPr lang="pt-PT" dirty="0"/>
          </a:p>
        </p:txBody>
      </p:sp>
      <p:sp>
        <p:nvSpPr>
          <p:cNvPr id="5" name="CaixaDeTexto 4"/>
          <p:cNvSpPr txBox="1"/>
          <p:nvPr/>
        </p:nvSpPr>
        <p:spPr>
          <a:xfrm>
            <a:off x="858415" y="261257"/>
            <a:ext cx="5561046" cy="400110"/>
          </a:xfrm>
          <a:prstGeom prst="rect">
            <a:avLst/>
          </a:prstGeom>
          <a:noFill/>
        </p:spPr>
        <p:txBody>
          <a:bodyPr wrap="square" rtlCol="0">
            <a:spAutoFit/>
          </a:bodyPr>
          <a:lstStyle/>
          <a:p>
            <a:r>
              <a:rPr lang="pt-PT" sz="2000" b="1" dirty="0" smtClean="0"/>
              <a:t>O que é a contabilidade</a:t>
            </a:r>
            <a:endParaRPr lang="pt-PT" sz="2000" b="1" dirty="0"/>
          </a:p>
        </p:txBody>
      </p:sp>
    </p:spTree>
    <p:extLst>
      <p:ext uri="{BB962C8B-B14F-4D97-AF65-F5344CB8AC3E}">
        <p14:creationId xmlns:p14="http://schemas.microsoft.com/office/powerpoint/2010/main" val="3556866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530220" y="2373095"/>
            <a:ext cx="8770776" cy="3970318"/>
          </a:xfrm>
          <a:prstGeom prst="rect">
            <a:avLst/>
          </a:prstGeom>
        </p:spPr>
        <p:txBody>
          <a:bodyPr wrap="square">
            <a:spAutoFit/>
          </a:bodyPr>
          <a:lstStyle/>
          <a:p>
            <a:r>
              <a:rPr lang="pt-PT" dirty="0" smtClean="0">
                <a:effectLst/>
                <a:latin typeface="Calibri" panose="020F0502020204030204" pitchFamily="34" charset="0"/>
                <a:ea typeface="SimSun" panose="02010600030101010101" pitchFamily="2" charset="-122"/>
                <a:cs typeface="Times New Roman" panose="02020603050405020304" pitchFamily="18" charset="0"/>
              </a:rPr>
              <a:t>A Contabilidade também pode ser entendida como uma linguagem, com especificidades, objetivos definidos e destinatários. Como linguagem comporta igualmente alguns riscos de descodificação por parte dos destinatários, aquando da sua interpretação</a:t>
            </a:r>
          </a:p>
          <a:p>
            <a:endParaRPr lang="pt-PT" dirty="0">
              <a:latin typeface="Calibri" panose="020F0502020204030204" pitchFamily="34" charset="0"/>
              <a:ea typeface="SimSun" panose="02010600030101010101" pitchFamily="2" charset="-122"/>
              <a:cs typeface="Times New Roman" panose="02020603050405020304" pitchFamily="18" charset="0"/>
            </a:endParaRPr>
          </a:p>
          <a:p>
            <a:r>
              <a:rPr lang="pt-PT" dirty="0"/>
              <a:t>Como linguagem enferma dos mesmos problemas e dificuldades das línguas em geral. Trata-se de uma linguagem imposta por normativos legais que a regulamenta e lhe fornece uma gramática específica. A tendência é que seja uma linguagem universal, mas que, na atualidade, ainda enferma de especificidades inerentes a cada país e sistema, pelo que, muitas vezes, a comparabilidade está condicionada pelo que se torna, não raras vezes, necessário o recurso a tradutores para a tornar compreensível pelos utentes da informação contabilística</a:t>
            </a:r>
            <a:r>
              <a:rPr lang="pt-PT" dirty="0" smtClean="0"/>
              <a:t>.</a:t>
            </a:r>
          </a:p>
          <a:p>
            <a:endParaRPr lang="pt-PT" dirty="0"/>
          </a:p>
          <a:p>
            <a:r>
              <a:rPr lang="pt-PT" dirty="0" smtClean="0"/>
              <a:t>A Contabilidade como linguagem dos negócios</a:t>
            </a:r>
            <a:endParaRPr lang="pt-PT" dirty="0"/>
          </a:p>
          <a:p>
            <a:endParaRPr lang="pt-PT" dirty="0"/>
          </a:p>
        </p:txBody>
      </p:sp>
      <p:sp>
        <p:nvSpPr>
          <p:cNvPr id="5" name="CaixaDeTexto 4"/>
          <p:cNvSpPr txBox="1"/>
          <p:nvPr/>
        </p:nvSpPr>
        <p:spPr>
          <a:xfrm>
            <a:off x="1530220" y="877078"/>
            <a:ext cx="5561046" cy="400110"/>
          </a:xfrm>
          <a:prstGeom prst="rect">
            <a:avLst/>
          </a:prstGeom>
          <a:noFill/>
        </p:spPr>
        <p:txBody>
          <a:bodyPr wrap="square" rtlCol="0">
            <a:spAutoFit/>
          </a:bodyPr>
          <a:lstStyle/>
          <a:p>
            <a:r>
              <a:rPr lang="pt-PT" sz="2000" b="1" dirty="0" smtClean="0"/>
              <a:t>A contabilidade como linguagem</a:t>
            </a:r>
            <a:endParaRPr lang="pt-PT" sz="2000" b="1" dirty="0"/>
          </a:p>
        </p:txBody>
      </p:sp>
    </p:spTree>
    <p:extLst>
      <p:ext uri="{BB962C8B-B14F-4D97-AF65-F5344CB8AC3E}">
        <p14:creationId xmlns:p14="http://schemas.microsoft.com/office/powerpoint/2010/main" val="4096305216"/>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7147</TotalTime>
  <Words>2415</Words>
  <Application>Microsoft Office PowerPoint</Application>
  <PresentationFormat>Personalizados</PresentationFormat>
  <Paragraphs>133</Paragraphs>
  <Slides>30</Slides>
  <Notes>0</Notes>
  <HiddenSlides>0</HiddenSlides>
  <MMClips>0</MMClips>
  <ScaleCrop>false</ScaleCrop>
  <HeadingPairs>
    <vt:vector size="4" baseType="variant">
      <vt:variant>
        <vt:lpstr>Tema</vt:lpstr>
      </vt:variant>
      <vt:variant>
        <vt:i4>1</vt:i4>
      </vt:variant>
      <vt:variant>
        <vt:lpstr>Títulos dos diapositivos</vt:lpstr>
      </vt:variant>
      <vt:variant>
        <vt:i4>30</vt:i4>
      </vt:variant>
    </vt:vector>
  </HeadingPairs>
  <TitlesOfParts>
    <vt:vector size="31"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hp</dc:creator>
  <cp:lastModifiedBy>Iolanda Valente</cp:lastModifiedBy>
  <cp:revision>33</cp:revision>
  <dcterms:created xsi:type="dcterms:W3CDTF">2018-04-13T21:23:41Z</dcterms:created>
  <dcterms:modified xsi:type="dcterms:W3CDTF">2018-04-19T15:03:44Z</dcterms:modified>
</cp:coreProperties>
</file>