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9" r:id="rId4"/>
    <p:sldId id="263" r:id="rId5"/>
    <p:sldId id="258" r:id="rId6"/>
    <p:sldId id="260" r:id="rId7"/>
    <p:sldId id="261" r:id="rId8"/>
    <p:sldId id="264" r:id="rId9"/>
    <p:sldId id="265" r:id="rId10"/>
    <p:sldId id="278" r:id="rId11"/>
    <p:sldId id="266" r:id="rId12"/>
    <p:sldId id="277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veira" initials="O" lastIdx="1" clrIdx="0">
    <p:extLst>
      <p:ext uri="{19B8F6BF-5375-455C-9EA6-DF929625EA0E}">
        <p15:presenceInfo xmlns:p15="http://schemas.microsoft.com/office/powerpoint/2012/main" userId="Olivei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9418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outlineViewPr>
    <p:cViewPr>
      <p:scale>
        <a:sx n="33" d="100"/>
        <a:sy n="33" d="100"/>
      </p:scale>
      <p:origin x="0" y="-49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5-27T21:06:48.299" idx="1">
    <p:pos x="10" y="10"/>
    <p:text>asdas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EB200-406C-4E02-B50E-9F375B1070D3}" type="datetimeFigureOut">
              <a:rPr lang="pt-PT" smtClean="0"/>
              <a:t>16-06-2015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B532E-6BC4-48EB-8438-B7CB473D0A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27284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6EE17-42DF-4556-BC66-1D2CB851CBC7}" type="datetimeFigureOut">
              <a:rPr lang="pt-PT" smtClean="0"/>
              <a:t>16-06-2015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2D185-22AA-4A3F-90D1-35DC7F7641F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11822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BOM DIA</a:t>
            </a:r>
          </a:p>
          <a:p>
            <a:r>
              <a:rPr lang="pt-PT" dirty="0" smtClean="0"/>
              <a:t>SAUDAR PUBLICO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29308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211/216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59512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err="1" smtClean="0"/>
              <a:t>È</a:t>
            </a:r>
            <a:r>
              <a:rPr lang="pt-PT" dirty="0" smtClean="0"/>
              <a:t> da responsabilidade da gerência</a:t>
            </a:r>
            <a:r>
              <a:rPr lang="pt-PT" baseline="0" dirty="0" smtClean="0"/>
              <a:t> mas resolvi relevar na mesma o </a:t>
            </a:r>
            <a:r>
              <a:rPr lang="pt-PT" baseline="0" dirty="0" smtClean="0"/>
              <a:t>relatório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68926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mtClean="0"/>
              <a:t>Algum conhecimento </a:t>
            </a:r>
            <a:r>
              <a:rPr lang="pt-PT" dirty="0" smtClean="0"/>
              <a:t>em Enologia/</a:t>
            </a:r>
            <a:r>
              <a:rPr lang="pt-PT" dirty="0" err="1" smtClean="0"/>
              <a:t>Texteis</a:t>
            </a:r>
            <a:r>
              <a:rPr lang="pt-PT" baseline="0" dirty="0" smtClean="0"/>
              <a:t> </a:t>
            </a:r>
            <a:r>
              <a:rPr lang="pt-PT" baseline="0" dirty="0" err="1" smtClean="0"/>
              <a:t>etc</a:t>
            </a:r>
            <a:endParaRPr lang="pt-PT" dirty="0" smtClean="0"/>
          </a:p>
          <a:p>
            <a:r>
              <a:rPr lang="pt-PT" dirty="0" smtClean="0"/>
              <a:t>Prazos do estado, conhecimento do site das finanças / SS </a:t>
            </a:r>
            <a:r>
              <a:rPr lang="pt-PT" dirty="0" err="1" smtClean="0"/>
              <a:t>etc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06501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 um general, estrategista e filósofo chinês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41502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2 </a:t>
            </a:r>
            <a:r>
              <a:rPr lang="pt-PT" dirty="0" err="1" smtClean="0"/>
              <a:t>estabelcimeentos</a:t>
            </a:r>
            <a:r>
              <a:rPr lang="pt-PT" dirty="0" smtClean="0"/>
              <a:t> – </a:t>
            </a:r>
            <a:r>
              <a:rPr lang="pt-PT" dirty="0" err="1" smtClean="0"/>
              <a:t>cuttumes</a:t>
            </a:r>
            <a:r>
              <a:rPr lang="pt-PT" dirty="0" smtClean="0"/>
              <a:t> e mais no sul</a:t>
            </a:r>
          </a:p>
          <a:p>
            <a:r>
              <a:rPr lang="pt-PT" dirty="0" err="1" smtClean="0"/>
              <a:t>Symington</a:t>
            </a:r>
            <a:r>
              <a:rPr lang="pt-PT" dirty="0" smtClean="0"/>
              <a:t>/ AA filhos / </a:t>
            </a:r>
            <a:r>
              <a:rPr lang="pt-PT" dirty="0" err="1" smtClean="0"/>
              <a:t>Indutan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09589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3 meses</a:t>
            </a:r>
          </a:p>
          <a:p>
            <a:r>
              <a:rPr lang="pt-PT" dirty="0" smtClean="0"/>
              <a:t>3 meses</a:t>
            </a:r>
          </a:p>
          <a:p>
            <a:r>
              <a:rPr lang="pt-PT" dirty="0" smtClean="0"/>
              <a:t>Houve uma empresa insolvente</a:t>
            </a:r>
            <a:r>
              <a:rPr lang="pt-PT" baseline="0" dirty="0" smtClean="0"/>
              <a:t> e para recuperar créditos foi necessário a certificação do ROC</a:t>
            </a:r>
          </a:p>
          <a:p>
            <a:r>
              <a:rPr lang="pt-PT" baseline="0" dirty="0" smtClean="0"/>
              <a:t>COPE – comunicação de operações e posições com o exterior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71480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Declaração de Remunerações Anual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38224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 da NCRF-PE sintetiza os principais aspetos de reconhecimento, mensuração, e divulgação tidos como exigências mínimos extraídas das NCRF. Confrontando as duas normas constatámos uma proximidade mas é mais flexível na medida em que deixa de ser obrigatório a elaboração da Demonstração dos Resultados por Funções e da Demonstração das Alterações no Capital Próprio (DACP). Onde se situa a maior tecido empresarial português</a:t>
            </a:r>
          </a:p>
          <a:p>
            <a:endParaRPr lang="pt-P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NCRF- ME - Determina igualmente aspetos de reconhecimento, mensuração e divulgação considerados como requisitos contabilísticos aplicáveis e que são mais acessíveis e menos rigorosos do que os previstos na NCRF-PE. 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61991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Situações</a:t>
            </a:r>
            <a:r>
              <a:rPr lang="pt-PT" baseline="0" dirty="0" smtClean="0"/>
              <a:t> de insolvência</a:t>
            </a:r>
          </a:p>
          <a:p>
            <a:r>
              <a:rPr lang="pt-PT" baseline="0" dirty="0" err="1" smtClean="0"/>
              <a:t>Metodo</a:t>
            </a:r>
            <a:r>
              <a:rPr lang="pt-PT" baseline="0" dirty="0" smtClean="0"/>
              <a:t> fiscal</a:t>
            </a:r>
          </a:p>
          <a:p>
            <a:r>
              <a:rPr lang="pt-PT" baseline="0" dirty="0" smtClean="0"/>
              <a:t>Produtos obsoletos</a:t>
            </a:r>
          </a:p>
          <a:p>
            <a:r>
              <a:rPr lang="pt-PT" baseline="0" dirty="0" smtClean="0"/>
              <a:t>AMORTIZAÇÕES – uso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06221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Derrama 1,50%</a:t>
            </a:r>
          </a:p>
          <a:p>
            <a:r>
              <a:rPr lang="pt-P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mais de 1.500.000 até 7.500.000 – 3%</a:t>
            </a:r>
            <a:endParaRPr lang="pt-P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Superior a 7.500.000 – 5 %</a:t>
            </a:r>
          </a:p>
          <a:p>
            <a:r>
              <a:rPr lang="pt-P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IRC 25%</a:t>
            </a:r>
            <a:endParaRPr lang="pt-P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41313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E a fotografia</a:t>
            </a:r>
            <a:r>
              <a:rPr lang="pt-PT" baseline="0" dirty="0" smtClean="0"/>
              <a:t> </a:t>
            </a:r>
            <a:r>
              <a:rPr lang="pt-PT" baseline="0" dirty="0" err="1" smtClean="0"/>
              <a:t>dda</a:t>
            </a:r>
            <a:r>
              <a:rPr lang="pt-PT" baseline="0" dirty="0" smtClean="0"/>
              <a:t> empresa em </a:t>
            </a:r>
            <a:r>
              <a:rPr lang="pt-PT" baseline="0" dirty="0" err="1" smtClean="0"/>
              <a:t>determinanda</a:t>
            </a:r>
            <a:r>
              <a:rPr lang="pt-PT" baseline="0" dirty="0" smtClean="0"/>
              <a:t> data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77532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PHC / </a:t>
            </a:r>
          </a:p>
          <a:p>
            <a:r>
              <a:rPr lang="pt-PT" dirty="0" err="1" smtClean="0"/>
              <a:t>Íva</a:t>
            </a:r>
            <a:r>
              <a:rPr lang="pt-PT" dirty="0" smtClean="0"/>
              <a:t>/contribuições/retenções</a:t>
            </a:r>
          </a:p>
          <a:p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147500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9FC3-D2F3-401B-BB89-B41CB66B83D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C230-0113-45F7-9432-ED73DA11E2C8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1F8-C841-4D30-B516-A01E2BD33C0D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131E-F6B7-4D41-A3C0-B21C24694165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B0C8-2DCB-43D0-855F-2C8E6FE70923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5EFF-91EC-4ECF-BBC6-17B0E2E44949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2E3E-DF17-419C-9293-8E4ECB7BAE12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518B-5849-4EF2-96A5-52CBDD1B733A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7F90BC9-0631-43D6-8817-ED3618AA9EED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B7AB-90EC-49D0-97A5-8145D622CE03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6C9FAD-FD16-408C-8F4B-208964C59E62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54083" y="758952"/>
            <a:ext cx="10058400" cy="4244848"/>
          </a:xfrm>
        </p:spPr>
        <p:txBody>
          <a:bodyPr>
            <a:noAutofit/>
          </a:bodyPr>
          <a:lstStyle/>
          <a:p>
            <a:pPr algn="ctr"/>
            <a:r>
              <a:rPr lang="pt-PT" sz="4000" cap="small" dirty="0" smtClean="0"/>
              <a:t/>
            </a:r>
            <a:br>
              <a:rPr lang="pt-PT" sz="4000" cap="small" dirty="0" smtClean="0"/>
            </a:br>
            <a:r>
              <a:rPr lang="pt-PT" sz="4000" cap="small" dirty="0"/>
              <a:t/>
            </a:r>
            <a:br>
              <a:rPr lang="pt-PT" sz="4000" cap="small" dirty="0"/>
            </a:br>
            <a:r>
              <a:rPr lang="pt-PT" sz="4000" cap="small" dirty="0" smtClean="0"/>
              <a:t/>
            </a:r>
            <a:br>
              <a:rPr lang="pt-PT" sz="4000" cap="small" dirty="0" smtClean="0"/>
            </a:br>
            <a:r>
              <a:rPr lang="pt-PT" sz="4000" cap="small" dirty="0"/>
              <a:t/>
            </a:r>
            <a:br>
              <a:rPr lang="pt-PT" sz="4000" cap="small" dirty="0"/>
            </a:br>
            <a:r>
              <a:rPr lang="pt-PT" sz="4000" cap="small" dirty="0" smtClean="0"/>
              <a:t/>
            </a:r>
            <a:br>
              <a:rPr lang="pt-PT" sz="4000" cap="small" dirty="0" smtClean="0"/>
            </a:br>
            <a:r>
              <a:rPr lang="pt-PT" sz="4000" cap="small" dirty="0" smtClean="0"/>
              <a:t/>
            </a:r>
            <a:br>
              <a:rPr lang="pt-PT" sz="4000" cap="small" dirty="0" smtClean="0"/>
            </a:br>
            <a:r>
              <a:rPr lang="pt-PT" sz="4000" cap="small" dirty="0"/>
              <a:t/>
            </a:r>
            <a:br>
              <a:rPr lang="pt-PT" sz="4000" cap="small" dirty="0"/>
            </a:br>
            <a:r>
              <a:rPr lang="pt-PT" sz="4000" cap="small" dirty="0"/>
              <a:t/>
            </a:r>
            <a:br>
              <a:rPr lang="pt-PT" sz="4000" cap="small" dirty="0"/>
            </a:br>
            <a:r>
              <a:rPr lang="pt-PT" sz="4000" cap="small" dirty="0" smtClean="0"/>
              <a:t/>
            </a:r>
            <a:br>
              <a:rPr lang="pt-PT" sz="4000" cap="small" dirty="0" smtClean="0"/>
            </a:br>
            <a:r>
              <a:rPr lang="pt-PT" sz="2400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Estágio </a:t>
            </a:r>
            <a:r>
              <a:rPr lang="pt-PT" sz="2400" cap="small" dirty="0">
                <a:latin typeface="Arial" panose="020B0604020202020204" pitchFamily="34" charset="0"/>
                <a:cs typeface="Arial" panose="020B0604020202020204" pitchFamily="34" charset="0"/>
              </a:rPr>
              <a:t>na empresa Ângelo Coimbra &amp; C.A.,</a:t>
            </a:r>
            <a:r>
              <a:rPr lang="pt-PT" sz="24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Lda</a:t>
            </a:r>
            <a:r>
              <a:rPr lang="pt-PT" sz="2400" cap="smal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PT" sz="4000" dirty="0"/>
              <a:t/>
            </a:r>
            <a:br>
              <a:rPr lang="pt-PT" sz="4000" dirty="0"/>
            </a:br>
            <a:r>
              <a:rPr lang="pt-PT" sz="4000" dirty="0" smtClean="0"/>
              <a:t/>
            </a:r>
            <a:br>
              <a:rPr lang="pt-PT" sz="4000" dirty="0" smtClean="0"/>
            </a:br>
            <a:r>
              <a:rPr lang="pt-PT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PT" sz="40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Encerramento </a:t>
            </a:r>
            <a:r>
              <a:rPr lang="pt-PT" sz="4000" b="1" cap="small" dirty="0">
                <a:latin typeface="Arial" panose="020B0604020202020204" pitchFamily="34" charset="0"/>
                <a:cs typeface="Arial" panose="020B0604020202020204" pitchFamily="34" charset="0"/>
              </a:rPr>
              <a:t>do Ano e Elaboração das Demonstrações </a:t>
            </a:r>
            <a:r>
              <a:rPr lang="pt-PT" sz="40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Financeiras”</a:t>
            </a:r>
            <a:r>
              <a:rPr lang="pt-PT" sz="4000" dirty="0"/>
              <a:t/>
            </a:r>
            <a:br>
              <a:rPr lang="pt-PT" sz="4000" dirty="0"/>
            </a:br>
            <a:endParaRPr lang="pt-PT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6135" y="5257800"/>
            <a:ext cx="10058400" cy="1064720"/>
          </a:xfrm>
        </p:spPr>
        <p:txBody>
          <a:bodyPr>
            <a:normAutofit/>
          </a:bodyPr>
          <a:lstStyle/>
          <a:p>
            <a:r>
              <a:rPr lang="pt-PT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Aluno: Rui pedro rios oliveira        nº Aluno: 25120022        Ramo: Gestão de empresas</a:t>
            </a:r>
          </a:p>
          <a:p>
            <a:r>
              <a:rPr lang="pt-PT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Orientador: Prof</a:t>
            </a:r>
            <a:r>
              <a:rPr lang="pt-P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Doutor Eduardo Manuel Lopes de Sá e Silva</a:t>
            </a:r>
            <a:br>
              <a:rPr lang="pt-P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Co-Orientador</a:t>
            </a:r>
            <a:r>
              <a:rPr lang="pt-PT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Mestre </a:t>
            </a:r>
            <a:r>
              <a:rPr lang="pt-P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Adalmiro</a:t>
            </a:r>
            <a:r>
              <a:rPr lang="pt-P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Álvaro Malheiro de Castro Andrade </a:t>
            </a:r>
            <a:r>
              <a:rPr lang="pt-PT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Pereira</a:t>
            </a:r>
          </a:p>
          <a:p>
            <a:endParaRPr lang="pt-P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Imagem 6"/>
          <p:cNvPicPr/>
          <p:nvPr/>
        </p:nvPicPr>
        <p:blipFill>
          <a:blip r:embed="rId3"/>
          <a:srcRect l="25581" t="51138" r="7790" b="35487"/>
          <a:stretch>
            <a:fillRect/>
          </a:stretch>
        </p:blipFill>
        <p:spPr>
          <a:xfrm>
            <a:off x="2952750" y="158877"/>
            <a:ext cx="5753100" cy="600075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8" name="Image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047" y="1489430"/>
            <a:ext cx="1246505" cy="809625"/>
          </a:xfrm>
          <a:prstGeom prst="rect">
            <a:avLst/>
          </a:prstGeom>
        </p:spPr>
      </p:pic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E8D1-3BD0-4252-BFBB-9616070DCE12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34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Encerramento do Ano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00321"/>
          </a:xfrm>
        </p:spPr>
        <p:txBody>
          <a:bodyPr/>
          <a:lstStyle/>
          <a:p>
            <a:endParaRPr lang="pt-PT" dirty="0" smtClean="0"/>
          </a:p>
          <a:p>
            <a:pPr>
              <a:lnSpc>
                <a:spcPct val="100000"/>
              </a:lnSpc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Imposto sobre o 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Rendimento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Cálculo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das Tributações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Autónomas -  (incide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sobre determinados encargos ou gastos, independentemente de serem ou não aceites para efeitos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fiscais)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Cálculo do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IRC – (incide sobre o Lucro Tributável)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Cálculo da Derrama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Derrama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Municipal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– (incide sobre o Lucro Tributável)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Derrama Estadual – (incide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sobre grandes quantidades de Lucro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Tributável)</a:t>
            </a:r>
          </a:p>
          <a:p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44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Demonstrações Financeiras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4051"/>
          </a:xfrm>
        </p:spPr>
        <p:txBody>
          <a:bodyPr>
            <a:normAutofit lnSpcReduction="10000"/>
          </a:bodyPr>
          <a:lstStyle/>
          <a:p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Balanço - 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Através da análise deste documento 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podemos retirar 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as suas 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próprias 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conclusões acerca da posição financeira da empresa no final do exercício económico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lnSpc>
                <a:spcPct val="100000"/>
              </a:lnSpc>
            </a:pPr>
            <a:endParaRPr lang="pt-PT" sz="1800" dirty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Demonstração dos Resultados - 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Neste documento estão 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incluídos 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todos os rendimentos e gastos reconhecidos num período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Demonstração de Resultados por Funções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Demonstração dos Resultados por Naturezas</a:t>
            </a:r>
            <a:endParaRPr lang="pt-PT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Anexo – 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Deve apresentar 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informação 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sobre as políticas </a:t>
            </a:r>
            <a:r>
              <a:rPr lang="pt-PT" sz="1800" dirty="0" err="1">
                <a:latin typeface="Arial" pitchFamily="34" charset="0"/>
                <a:cs typeface="Arial" pitchFamily="34" charset="0"/>
              </a:rPr>
              <a:t>contabilisticas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 usadas; divulgar informação não comtemplada nas restantes 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demonstrações e proporcionar 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informação adicional de carácter 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pertinente</a:t>
            </a:r>
            <a:r>
              <a:rPr lang="pt-PT" sz="1800" dirty="0">
                <a:latin typeface="Arial" pitchFamily="34" charset="0"/>
                <a:cs typeface="Arial" pitchFamily="34" charset="0"/>
              </a:rPr>
              <a:t>.</a:t>
            </a:r>
            <a:endParaRPr lang="pt-PT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86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Demonstrações Financeiras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5763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auto"/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Mapa </a:t>
            </a: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de Fluxos de 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Caixa - 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deve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relatar as entradas e saídas de caixa durante um determinado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período subdividindo-se em 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Atividades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Operacionais, Atividades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Investimento, Atividades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de Financiamento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fontAlgn="auto"/>
            <a:endParaRPr lang="pt-P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Demonstração </a:t>
            </a: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de Alterações de Capital Próprio (DACP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 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reflete as alterações no capital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próprio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de uma entidade entre duas datas de balanço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refletindo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o aumento ou a redução nos seus ativos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líquidos.</a:t>
            </a:r>
          </a:p>
          <a:p>
            <a:pPr marL="0" indent="0">
              <a:lnSpc>
                <a:spcPct val="100000"/>
              </a:lnSpc>
              <a:buNone/>
            </a:pPr>
            <a:endParaRPr lang="pt-P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Relatório de Gestão -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deve conter uma exposição fiel e clara da evolução dos negócios, do desempenho e da posição da organização, bem como uma descrição dos principais riscos e incertezas inerentes à atividade da organização e perspetivas futuras.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(Responsabilidade da Gerência)</a:t>
            </a:r>
          </a:p>
          <a:p>
            <a:pPr>
              <a:lnSpc>
                <a:spcPct val="100000"/>
              </a:lnSpc>
            </a:pPr>
            <a:endParaRPr lang="pt-PT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18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Processos – Diários 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14051"/>
          </a:xfrm>
        </p:spPr>
        <p:txBody>
          <a:bodyPr/>
          <a:lstStyle/>
          <a:p>
            <a:endParaRPr lang="pt-PT" dirty="0" smtClean="0"/>
          </a:p>
          <a:p>
            <a:pPr>
              <a:lnSpc>
                <a:spcPct val="100000"/>
              </a:lnSpc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 estágio foram realizados diversos 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movimentos:</a:t>
            </a:r>
          </a:p>
          <a:p>
            <a:pPr>
              <a:lnSpc>
                <a:spcPct val="100000"/>
              </a:lnSpc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Diário de Caixa 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(despesas correntes, recebimento de clientes)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Diário de Bancos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(contabilização e pagamento de várias despesas, incluindo ao Estado, Instituições Bancárias e a Fornecedores)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Diário de Clientes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(criação de faturação e de notas de crédito e respetiva contabilização)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Diário de Fornecedores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(lançamento dos diversos tipos de faturas de Fornecedores)</a:t>
            </a:r>
          </a:p>
          <a:p>
            <a:pPr lvl="1"/>
            <a:endParaRPr lang="pt-P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pt-P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49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93637"/>
            <a:ext cx="10058400" cy="1450757"/>
          </a:xfrm>
        </p:spPr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Processos - Encerramento do Ano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54083" y="1744393"/>
            <a:ext cx="10058400" cy="4501661"/>
          </a:xfrm>
        </p:spPr>
        <p:txBody>
          <a:bodyPr>
            <a:normAutofit/>
          </a:bodyPr>
          <a:lstStyle/>
          <a:p>
            <a:endParaRPr lang="pt-PT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Gastos a </a:t>
            </a: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Reconhecer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(Rendas do Armazém)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Diferimentos –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(Seguros de Viaturas)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Transferência de Saldos de Clientes 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(Clientes de Cobrança Duvidosa)</a:t>
            </a:r>
            <a:endParaRPr lang="pt-P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Perda por 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Imparidade </a:t>
            </a: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(Constituição, Reforço e Anulação) (Modelo 30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Mapa de Depreciações e Amortizações (Modelo 32) 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Método das Quotas Constantes</a:t>
            </a:r>
            <a:endParaRPr lang="pt-PT" dirty="0" smtClean="0"/>
          </a:p>
          <a:p>
            <a:endParaRPr lang="pt-PT" dirty="0" smtClean="0"/>
          </a:p>
          <a:p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3046" y="286603"/>
            <a:ext cx="11155679" cy="1450757"/>
          </a:xfrm>
        </p:spPr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Processos – Demonstrações Financeiras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45577"/>
          </a:xfrm>
        </p:spPr>
        <p:txBody>
          <a:bodyPr/>
          <a:lstStyle/>
          <a:p>
            <a:endParaRPr lang="pt-PT" dirty="0" smtClean="0"/>
          </a:p>
          <a:p>
            <a:pPr lvl="0"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Balanço </a:t>
            </a: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Ativo - 4.241.249,87 €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Capital Próprio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1.469.684,28 €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Passivo -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2.771.565,59 €</a:t>
            </a:r>
          </a:p>
          <a:p>
            <a:pPr lvl="1"/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168" lvl="1" indent="0">
              <a:buNone/>
            </a:pP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Demonstração dos Resultados por Naturezas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Resultado Operacional (Antes de Gastos de Financiamento e Impostos) -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121.083,24 €</a:t>
            </a:r>
            <a:endParaRPr lang="pt-PT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Resultado Antes de Imposto - 53.494,00 €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Resultado Líquido do Período - 28.708,13 € 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168" lvl="1" indent="0">
              <a:buNone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7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1732" y="282435"/>
            <a:ext cx="11275255" cy="1450757"/>
          </a:xfrm>
        </p:spPr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Processos – Demonstrações Financeiras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42525"/>
          </a:xfrm>
        </p:spPr>
        <p:txBody>
          <a:bodyPr>
            <a:normAutofit/>
          </a:bodyPr>
          <a:lstStyle/>
          <a:p>
            <a:endParaRPr lang="pt-PT" dirty="0" smtClean="0"/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Mapa de Fluxos de Caixa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Fluxos de Caixa das Atividades Operacionais – 410.741,04 €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Fluxos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Caixa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das A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tividades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Investimento – 7.317,66  €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Fluxos de caixa das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Atividades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Financiamento – (338.922,64 €)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Variação de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Caixa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 seus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Equivalentes – 79.136,06 €</a:t>
            </a:r>
          </a:p>
          <a:p>
            <a:pPr marL="201168" lvl="1" indent="0">
              <a:lnSpc>
                <a:spcPct val="100000"/>
              </a:lnSpc>
              <a:buNone/>
            </a:pPr>
            <a:endParaRPr lang="pt-PT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Demonstração de Alterações de Capital Próprio (DACP)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Posição no Início do Período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– 1.440.976,15 €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Posição no Fim do Período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– 1.469.684,28 €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endParaRPr lang="pt-P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endParaRPr lang="pt-P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07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9316" y="296503"/>
            <a:ext cx="11155679" cy="1450757"/>
          </a:xfrm>
        </p:spPr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Processos – Demonstrações Financeiras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01848"/>
          </a:xfrm>
        </p:spPr>
        <p:txBody>
          <a:bodyPr/>
          <a:lstStyle/>
          <a:p>
            <a:endParaRPr lang="pt-P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Relatório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de Gestão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Diminuição de 4% do Volume de Negócios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plicação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do Resultado Líquido de 28.708,13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€ em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Outras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Reservas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Não existe qualquer tipo de informação negativa, nomeadamente qualquer litígio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Meios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Libertos Líquidos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– 137.500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euros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Evidencia a Boa Saúde da Empresa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69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66380"/>
          </a:xfrm>
        </p:spPr>
        <p:txBody>
          <a:bodyPr/>
          <a:lstStyle/>
          <a:p>
            <a:endParaRPr lang="pt-PT" dirty="0" smtClean="0"/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Este estágio permitiu: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desenvolvimento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profissional e intelectual </a:t>
            </a: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perceção das minhas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áreas de interesse e que devo perseguir no futuro</a:t>
            </a: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Descobrir a ambição de ser Técnico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Oficial de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Contas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desenvolvimento do conhecimento Contabilístico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constante atualização na área da Fiscalidade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Maior conhecimento do Mercado de Trabalho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Conhecimento real do dia-a-dia laboral</a:t>
            </a:r>
            <a:endParaRPr lang="pt-P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737359"/>
            <a:ext cx="10058400" cy="45618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pt-PT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desenvolvimento das minhas capacidades a nível de Software Informático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Desenvolvimento da escrita e do diálogo formal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Criação de laços com os colaboradores da empresa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desenvolvimento de capacidades intelectuais diferentes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Aprendizagem de várias plataformas da Autoridade Tributária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Alguns conhecimentos em produtos químicos, incluindo os referentes a Enologia e os aplicados à Industria Têxtil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Estou bastante contente com a oportunidade que me foi concedida neste estágio e penso que esta etapa da minha vida foi bastante positiva e enriquecedora para o meu futuro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PT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t-PT" dirty="0" smtClean="0"/>
          </a:p>
          <a:p>
            <a:pPr>
              <a:lnSpc>
                <a:spcPct val="100000"/>
              </a:lnSpc>
            </a:pPr>
            <a:endParaRPr lang="pt-PT" dirty="0"/>
          </a:p>
          <a:p>
            <a:pPr>
              <a:lnSpc>
                <a:spcPct val="100000"/>
              </a:lnSpc>
            </a:pPr>
            <a:endParaRPr lang="pt-PT" dirty="0" smtClean="0"/>
          </a:p>
          <a:p>
            <a:pPr>
              <a:lnSpc>
                <a:spcPct val="100000"/>
              </a:lnSpc>
            </a:pPr>
            <a:endParaRPr lang="pt-PT" dirty="0"/>
          </a:p>
          <a:p>
            <a:pPr>
              <a:lnSpc>
                <a:spcPct val="100000"/>
              </a:lnSpc>
            </a:pPr>
            <a:endParaRPr lang="pt-PT" dirty="0"/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18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91400"/>
            <a:ext cx="10058400" cy="1450757"/>
          </a:xfrm>
        </p:spPr>
        <p:txBody>
          <a:bodyPr>
            <a:normAutofit/>
          </a:bodyPr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54200"/>
            <a:ext cx="10058400" cy="47371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>
              <a:lnSpc>
                <a:spcPct val="100000"/>
              </a:lnSpc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Apresentação da Organização</a:t>
            </a:r>
          </a:p>
          <a:p>
            <a:pPr>
              <a:lnSpc>
                <a:spcPct val="100000"/>
              </a:lnSpc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Apresentação do Estágio</a:t>
            </a:r>
          </a:p>
          <a:p>
            <a:pPr>
              <a:lnSpc>
                <a:spcPct val="100000"/>
              </a:lnSpc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Enquadramento Teórico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Sistema de Normalização Contabilística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Encerramento de Contas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Elaboração das Demonstrações Financeiras</a:t>
            </a:r>
          </a:p>
          <a:p>
            <a:pPr>
              <a:lnSpc>
                <a:spcPct val="100000"/>
              </a:lnSpc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Prática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Encerramento de Contas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Elaboração das Demonstrações Financeiras</a:t>
            </a:r>
          </a:p>
          <a:p>
            <a:pPr>
              <a:lnSpc>
                <a:spcPct val="100000"/>
              </a:lnSpc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52FF-A5C4-4411-B04B-CFA3C35EDA28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6603" y="529664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pt-PT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FIM</a:t>
            </a:r>
            <a:endParaRPr lang="pt-PT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90286" y="1845734"/>
            <a:ext cx="11596914" cy="4023360"/>
          </a:xfrm>
        </p:spPr>
        <p:txBody>
          <a:bodyPr/>
          <a:lstStyle/>
          <a:p>
            <a:endParaRPr lang="pt-PT" dirty="0" smtClean="0"/>
          </a:p>
          <a:p>
            <a:endParaRPr lang="pt-PT" dirty="0"/>
          </a:p>
          <a:p>
            <a:pPr algn="ctr"/>
            <a:r>
              <a:rPr lang="pt-PT" sz="3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“Planeie para o que é difícil enquanto é fácil, faça o que é grande enquanto é pequeno”</a:t>
            </a:r>
          </a:p>
          <a:p>
            <a:pPr algn="ctr"/>
            <a:endParaRPr lang="pt-PT" sz="3600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pt-PT" sz="3600" dirty="0" err="1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Sun</a:t>
            </a:r>
            <a:r>
              <a:rPr lang="pt-PT" sz="3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pt-PT" sz="3600" dirty="0" err="1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Tzu</a:t>
            </a:r>
            <a:endParaRPr lang="pt-PT" sz="3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47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33763" y="1845734"/>
            <a:ext cx="10058400" cy="44407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PT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Estágio Curricular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Entre 2 de Dezembro de  2013 e 28 de Fevereiro de 2014  - 456 Horas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Motivação: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Compreender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 realidade laboral e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aperfeiçoar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 aplicabilidade dos diversos conceitos aumentando assim a minha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Objetivos: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Adquirir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conhecimentos para proceder ao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Encerramento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Ano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 elaborar as respetivas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Demonstrações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inanceiras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em parceria com o Técnico Oficial de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Contas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pt-PT" dirty="0"/>
          </a:p>
          <a:p>
            <a:pPr lvl="1">
              <a:buFont typeface="Courier New" panose="02070309020205020404" pitchFamily="49" charset="0"/>
              <a:buChar char="o"/>
            </a:pPr>
            <a:endParaRPr lang="pt-PT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pt-PT" dirty="0"/>
          </a:p>
          <a:p>
            <a:pPr lvl="1">
              <a:buFont typeface="Courier New" panose="02070309020205020404" pitchFamily="49" charset="0"/>
              <a:buChar char="o"/>
            </a:pPr>
            <a:endParaRPr lang="pt-PT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pt-PT" dirty="0" smtClean="0"/>
          </a:p>
          <a:p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1B67-7F61-44BC-AE6A-84ED3276DEF1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43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Enquadramento teórico: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Sistema de Normalização Contabilística (SNC)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Análise de diversa bibliografia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para a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execução do Encerramento do Ano e das Demonstrações Financeiras </a:t>
            </a:r>
          </a:p>
          <a:p>
            <a:pPr>
              <a:lnSpc>
                <a:spcPct val="100000"/>
              </a:lnSpc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Enquadramento Prático: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Encerramento do Ano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Elaboração das Demonstrações Financeiras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AA0F5-CB05-4148-AC5C-E25CB1197E55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8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Apresentação da Organização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79" y="1845734"/>
            <a:ext cx="10524877" cy="443579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Nome: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Ângelo Coimbra &amp; C.A., Lda.</a:t>
            </a:r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Morada: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Zona Industrial da Maia I Sector IV</a:t>
            </a:r>
          </a:p>
          <a:p>
            <a:pPr>
              <a:lnSpc>
                <a:spcPct val="100000"/>
              </a:lnSpc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NIF: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500021287</a:t>
            </a:r>
          </a:p>
          <a:p>
            <a:pPr>
              <a:lnSpc>
                <a:spcPct val="100000"/>
              </a:lnSpc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Inicio de Atividade: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31/07/1949</a:t>
            </a:r>
          </a:p>
          <a:p>
            <a:pPr>
              <a:lnSpc>
                <a:spcPct val="100000"/>
              </a:lnSpc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Capital Social: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250,000,00€</a:t>
            </a:r>
          </a:p>
          <a:p>
            <a:pPr>
              <a:lnSpc>
                <a:spcPct val="100000"/>
              </a:lnSpc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Volume de Negócios: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4,300,000,00€</a:t>
            </a:r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Código de </a:t>
            </a:r>
            <a:r>
              <a:rPr lang="pt-PT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Actividade</a:t>
            </a: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Económica (CAE):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46750 – Comércio por Grosso de Produtos Químicos</a:t>
            </a:r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Número de Trabalhadores</a:t>
            </a: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  <a:p>
            <a:pPr>
              <a:lnSpc>
                <a:spcPct val="100000"/>
              </a:lnSpc>
            </a:pP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Principais Ramos de Atividade: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Enologia, Industria Têxtil e Curtumes</a:t>
            </a:r>
          </a:p>
          <a:p>
            <a:pPr>
              <a:lnSpc>
                <a:spcPct val="100000"/>
              </a:lnSpc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t-P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44EC-F3CF-473A-BD06-F9800AE0AF99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Imagem 6" descr="logo grand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31408" y="744926"/>
            <a:ext cx="981075" cy="990600"/>
          </a:xfrm>
          <a:prstGeom prst="rect">
            <a:avLst/>
          </a:prstGeom>
        </p:spPr>
      </p:pic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24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Apresentação do Estágio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1405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endParaRPr lang="pt-PT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pt-PT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 Principal:  </a:t>
            </a: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 aplicação </a:t>
            </a:r>
            <a:r>
              <a:rPr lang="pt-PT" sz="1900" dirty="0"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ensinamentos contabilísticos e </a:t>
            </a:r>
            <a:r>
              <a:rPr lang="pt-PT" sz="1900" dirty="0">
                <a:latin typeface="Arial" panose="020B0604020202020204" pitchFamily="34" charset="0"/>
                <a:cs typeface="Arial" panose="020B0604020202020204" pitchFamily="34" charset="0"/>
              </a:rPr>
              <a:t>fiscais </a:t>
            </a: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aprendidos no Mestrado de Gestão na organização onde realizei o meu estágio</a:t>
            </a:r>
          </a:p>
          <a:p>
            <a:pPr>
              <a:lnSpc>
                <a:spcPct val="110000"/>
              </a:lnSpc>
            </a:pP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- 456 Horas divididas em 3 meses (Dezembro, Janeiro e Fevereiro)</a:t>
            </a:r>
          </a:p>
          <a:p>
            <a:pPr>
              <a:lnSpc>
                <a:spcPct val="110000"/>
              </a:lnSpc>
            </a:pPr>
            <a:endParaRPr lang="pt-PT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pt-PT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Atividades: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t-PT" sz="1900" dirty="0">
                <a:latin typeface="Arial" panose="020B0604020202020204" pitchFamily="34" charset="0"/>
                <a:cs typeface="Arial" panose="020B0604020202020204" pitchFamily="34" charset="0"/>
              </a:rPr>
              <a:t>Registo contabilístico de operações ligadas ao normal funcionamento da organização (faturas de compras, Notas de crédito, realização de Guias de Remessa, faturas e recibos para clientes)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t-PT" sz="1900" dirty="0" err="1">
                <a:latin typeface="Arial" panose="020B0604020202020204" pitchFamily="34" charset="0"/>
                <a:cs typeface="Arial" panose="020B0604020202020204" pitchFamily="34" charset="0"/>
              </a:rPr>
              <a:t>Intrastat</a:t>
            </a:r>
            <a:r>
              <a:rPr lang="pt-PT" sz="19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Banco de Portugal</a:t>
            </a:r>
            <a:endParaRPr lang="pt-PT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t-PT" sz="1900" dirty="0">
                <a:latin typeface="Arial" panose="020B0604020202020204" pitchFamily="34" charset="0"/>
                <a:cs typeface="Arial" panose="020B0604020202020204" pitchFamily="34" charset="0"/>
              </a:rPr>
              <a:t>Cobranças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t-PT" sz="1900" dirty="0">
                <a:latin typeface="Arial" panose="020B0604020202020204" pitchFamily="34" charset="0"/>
                <a:cs typeface="Arial" panose="020B0604020202020204" pitchFamily="34" charset="0"/>
              </a:rPr>
              <a:t>Dossier para efeitos de recuperação do </a:t>
            </a: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IVA (Dezembro)</a:t>
            </a:r>
            <a:endParaRPr lang="pt-PT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D1710-E2BA-4886-8388-25476615CFB6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2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Apresentação do Estágio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P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Atividades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(continuação):</a:t>
            </a:r>
          </a:p>
          <a:p>
            <a:pPr lvl="1">
              <a:lnSpc>
                <a:spcPct val="10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Preparação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 envio das cartas para Circularização dos Clientes (Dezembro)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Modelo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10 (Janeiro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Preparação e lançamento das operações de Encerramento do Ano (Cálculo das Imparidades, Reversão das Imparidades, Cálculo das Depreciações e Amortizações, Cálculo do Imposto sobre o Rendimento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(Janeiro)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Preparação e elaboração das Demonstrações Financeiras (Balanço, Demonstração dos Resultados por Naturezas, Anexo, Demonstração de Alterações de Capital Próprio e Relatório de Gestão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. (Fevereiro)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167BD-5E34-4AFB-8E6D-09CD583C61A5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99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Enquadramento Teórico - SNC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pt-PT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Consiste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num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conjunto de definições contabilísticas estruturantes, mas não constituindo uma norma propriamente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dita e contém as NCRF.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Principais </a:t>
            </a:r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finalidades: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apoiar o desenvolvimento e a revisão do Normativo, ajudar os preparadores das Demonstrações Financeiras (</a:t>
            </a:r>
            <a:r>
              <a:rPr lang="pt-PT" sz="1800" dirty="0" err="1">
                <a:latin typeface="Arial" panose="020B0604020202020204" pitchFamily="34" charset="0"/>
                <a:cs typeface="Arial" panose="020B0604020202020204" pitchFamily="34" charset="0"/>
              </a:rPr>
              <a:t>DF´s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) na aplicação do SNC e ajudar os utentes das </a:t>
            </a:r>
            <a:r>
              <a:rPr lang="pt-PT" sz="1800" dirty="0" err="1">
                <a:latin typeface="Arial" panose="020B0604020202020204" pitchFamily="34" charset="0"/>
                <a:cs typeface="Arial" panose="020B0604020202020204" pitchFamily="34" charset="0"/>
              </a:rPr>
              <a:t>DF´s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 na interpretação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 informação</a:t>
            </a:r>
          </a:p>
          <a:p>
            <a:pPr marL="0" indent="0">
              <a:lnSpc>
                <a:spcPct val="100000"/>
              </a:lnSpc>
              <a:buNone/>
            </a:pPr>
            <a:endParaRPr lang="pt-P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Existem também: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SNC-PE (Pequenas Empresas)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SNC-ME (Micro Entidades)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03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Encerramento do Ano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299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Cálculo da Imparidades –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uma imparidade consiste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no valor que poderemos recuperar é inferior ao descrito na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contabilidade.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Dívidas a Receber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Inventários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Investimentos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Reversão de Imparidades -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As inversões são efetivamente recuperações/anulações de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imparidades.</a:t>
            </a:r>
          </a:p>
          <a:p>
            <a:pPr>
              <a:lnSpc>
                <a:spcPct val="100000"/>
              </a:lnSpc>
            </a:pPr>
            <a:endParaRPr lang="pt-P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P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Cálculo das Depreciações e Amortizações -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perda de valor resultante de vários fatores possíveis, de acordo designadamente com o tipo de ativo que está em causa.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40E-68E9-41F2-B066-9D7875653380}" type="datetime2">
              <a:rPr lang="pt-PT" smtClean="0"/>
              <a:t>terça-feira, 16 de junho de 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"ENCERRAMENTO DO ANO E ELABORAÇÃO DAS DEMONSTRAÇÕES FINANCEIRAS"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05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iva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654</TotalTime>
  <Words>1743</Words>
  <Application>Microsoft Office PowerPoint</Application>
  <PresentationFormat>Ecrã Panorâmico</PresentationFormat>
  <Paragraphs>283</Paragraphs>
  <Slides>20</Slides>
  <Notes>13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20</vt:i4>
      </vt:variant>
    </vt:vector>
  </HeadingPairs>
  <TitlesOfParts>
    <vt:vector size="27" baseType="lpstr">
      <vt:lpstr>Arabic Typesetting</vt:lpstr>
      <vt:lpstr>Arial</vt:lpstr>
      <vt:lpstr>Calibri</vt:lpstr>
      <vt:lpstr>Calibri Light</vt:lpstr>
      <vt:lpstr>Courier New</vt:lpstr>
      <vt:lpstr>Wingdings</vt:lpstr>
      <vt:lpstr>Retrospetiva</vt:lpstr>
      <vt:lpstr>         Estágio na empresa Ângelo Coimbra &amp; C.A.,Lda.  “Encerramento do Ano e Elaboração das Demonstrações Financeiras” </vt:lpstr>
      <vt:lpstr>Índice</vt:lpstr>
      <vt:lpstr>Introdução</vt:lpstr>
      <vt:lpstr>Introdução</vt:lpstr>
      <vt:lpstr>Apresentação da Organização</vt:lpstr>
      <vt:lpstr>Apresentação do Estágio</vt:lpstr>
      <vt:lpstr>Apresentação do Estágio</vt:lpstr>
      <vt:lpstr>Enquadramento Teórico - SNC</vt:lpstr>
      <vt:lpstr>Encerramento do Ano</vt:lpstr>
      <vt:lpstr>Encerramento do Ano</vt:lpstr>
      <vt:lpstr>Demonstrações Financeiras</vt:lpstr>
      <vt:lpstr>Demonstrações Financeiras</vt:lpstr>
      <vt:lpstr>Processos – Diários </vt:lpstr>
      <vt:lpstr>Processos - Encerramento do Ano</vt:lpstr>
      <vt:lpstr>Processos – Demonstrações Financeiras</vt:lpstr>
      <vt:lpstr>Processos – Demonstrações Financeiras</vt:lpstr>
      <vt:lpstr>Processos – Demonstrações Financeiras</vt:lpstr>
      <vt:lpstr>Conclusões</vt:lpstr>
      <vt:lpstr>Conclusões</vt:lpstr>
      <vt:lpstr>FIM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Oliveira</dc:creator>
  <cp:lastModifiedBy>Oliveira</cp:lastModifiedBy>
  <cp:revision>119</cp:revision>
  <dcterms:created xsi:type="dcterms:W3CDTF">2015-02-28T16:30:03Z</dcterms:created>
  <dcterms:modified xsi:type="dcterms:W3CDTF">2015-06-16T11:22:02Z</dcterms:modified>
</cp:coreProperties>
</file>