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tiff" ContentType="image/tiff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4"/>
  </p:notesMasterIdLst>
  <p:sldIdLst>
    <p:sldId id="256" r:id="rId2"/>
    <p:sldId id="306" r:id="rId3"/>
    <p:sldId id="258" r:id="rId4"/>
    <p:sldId id="281" r:id="rId5"/>
    <p:sldId id="279" r:id="rId6"/>
    <p:sldId id="292" r:id="rId7"/>
    <p:sldId id="293" r:id="rId8"/>
    <p:sldId id="259" r:id="rId9"/>
    <p:sldId id="290" r:id="rId10"/>
    <p:sldId id="260" r:id="rId11"/>
    <p:sldId id="261" r:id="rId12"/>
    <p:sldId id="288" r:id="rId13"/>
    <p:sldId id="289" r:id="rId14"/>
    <p:sldId id="262" r:id="rId15"/>
    <p:sldId id="265" r:id="rId16"/>
    <p:sldId id="264" r:id="rId17"/>
    <p:sldId id="278" r:id="rId18"/>
    <p:sldId id="268" r:id="rId19"/>
    <p:sldId id="269" r:id="rId20"/>
    <p:sldId id="270" r:id="rId21"/>
    <p:sldId id="277" r:id="rId22"/>
    <p:sldId id="276" r:id="rId23"/>
    <p:sldId id="271" r:id="rId24"/>
    <p:sldId id="272" r:id="rId25"/>
    <p:sldId id="296" r:id="rId26"/>
    <p:sldId id="307" r:id="rId27"/>
    <p:sldId id="298" r:id="rId28"/>
    <p:sldId id="304" r:id="rId29"/>
    <p:sldId id="305" r:id="rId30"/>
    <p:sldId id="303" r:id="rId31"/>
    <p:sldId id="274" r:id="rId32"/>
    <p:sldId id="30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6" d="100"/>
          <a:sy n="46" d="100"/>
        </p:scale>
        <p:origin x="-120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C24C68-71AB-442F-9DE2-EF0678392E7D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01C82-49E2-4050-A406-2B9E3F054D9D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FC369-DAFB-4128-B8C3-66557284064B}" type="datetimeFigureOut">
              <a:rPr lang="en-US" smtClean="0"/>
              <a:pPr/>
              <a:t>11/13/2015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3676-A837-4BF1-B261-F2FC7F1754E4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ternallycreative.com/wp-content/uploads/2014/04/103-Firingi-Kalibari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772400" cy="1428760"/>
          </a:xfrm>
        </p:spPr>
        <p:txBody>
          <a:bodyPr>
            <a:normAutofit fontScale="90000"/>
          </a:bodyPr>
          <a:lstStyle/>
          <a:p>
            <a:pPr lvl="0"/>
            <a:r>
              <a:rPr kumimoji="0" lang="en-US" sz="36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Narrow" pitchFamily="34" charset="0"/>
                <a:ea typeface="Calibri" pitchFamily="34" charset="0"/>
                <a:cs typeface="Vrinda" pitchFamily="34" charset="0"/>
              </a:rPr>
              <a:t>Portuguese built heritage in West Bengal: heritage tourism towards promoting academic and cultural relations between India and Portugal</a:t>
            </a:r>
            <a:br>
              <a:rPr kumimoji="0" lang="en-US" sz="36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Narrow" pitchFamily="34" charset="0"/>
                <a:ea typeface="Calibri" pitchFamily="34" charset="0"/>
                <a:cs typeface="Vrinda" pitchFamily="34" charset="0"/>
              </a:rPr>
            </a:br>
            <a:endParaRPr lang="en-IN" b="1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357290" y="4500570"/>
            <a:ext cx="6400800" cy="1681162"/>
          </a:xfrm>
        </p:spPr>
        <p:txBody>
          <a:bodyPr>
            <a:normAutofit fontScale="77500" lnSpcReduction="20000"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Vrinda" pitchFamily="34" charset="0"/>
              </a:rPr>
              <a:t>Mahua Chakraborty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Vrinda" pitchFamily="34" charset="0"/>
              </a:rPr>
              <a:t>Department of Museology,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Vrinda" pitchFamily="34" charset="0"/>
              </a:rPr>
              <a:t>University of Calcutta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Vrinda" pitchFamily="34" charset="0"/>
              </a:rPr>
              <a:t>mchakrabarti20@gmail.com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Vrinda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Vrinda" pitchFamily="34" charset="0"/>
              </a:rPr>
              <a:t>91-9830237162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endParaRPr lang="en-IN" dirty="0"/>
          </a:p>
        </p:txBody>
      </p:sp>
      <p:pic>
        <p:nvPicPr>
          <p:cNvPr id="5121" name="Picture 1" descr="C:\Users\Mahua\Pictures\CU logo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286124"/>
            <a:ext cx="1009650" cy="1000125"/>
          </a:xfrm>
          <a:prstGeom prst="flowChartConnector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Line of discussion</a:t>
            </a:r>
            <a:r>
              <a:rPr lang="en-US" dirty="0" smtClean="0"/>
              <a:t>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Overview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Analysis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Objectives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Strategies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Implementation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sea route (Age of Discovery, 15</a:t>
            </a:r>
            <a:r>
              <a:rPr lang="en-US" baseline="30000" dirty="0" smtClean="0"/>
              <a:t>th</a:t>
            </a:r>
            <a:r>
              <a:rPr lang="en-US" dirty="0" smtClean="0"/>
              <a:t> Century)</a:t>
            </a:r>
            <a:endParaRPr lang="en-IN" dirty="0"/>
          </a:p>
        </p:txBody>
      </p:sp>
      <p:pic>
        <p:nvPicPr>
          <p:cNvPr id="15363" name="Picture 3" descr="C:\Users\Mahua\Desktop\age-of-discov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35194"/>
            <a:ext cx="8001026" cy="4222764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14349" y="2524118"/>
            <a:ext cx="1857388" cy="247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Portuguese settlements in India </a:t>
            </a:r>
            <a:endParaRPr lang="en-IN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071678"/>
            <a:ext cx="3284436" cy="4097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4071934" y="1643050"/>
            <a:ext cx="4572000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European settlements around the Hooghly river, West Bengal</a:t>
            </a:r>
            <a:endParaRPr lang="en-IN" dirty="0"/>
          </a:p>
        </p:txBody>
      </p:sp>
      <p:pic>
        <p:nvPicPr>
          <p:cNvPr id="2050" name="Picture 2" descr="C:\Users\Mahua\Desktop\portguguese tomb, kulpi\Scan1.t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714489"/>
            <a:ext cx="3147429" cy="4519992"/>
          </a:xfrm>
          <a:prstGeom prst="rect">
            <a:avLst/>
          </a:prstGeom>
          <a:noFill/>
        </p:spPr>
      </p:pic>
      <p:pic>
        <p:nvPicPr>
          <p:cNvPr id="2055" name="Picture 7" descr="C:\Users\Mahua\Pictures\westbengal-travel-map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1928802"/>
            <a:ext cx="2990428" cy="4500594"/>
          </a:xfrm>
          <a:prstGeom prst="rect">
            <a:avLst/>
          </a:prstGeom>
          <a:noFill/>
        </p:spPr>
      </p:pic>
      <p:sp>
        <p:nvSpPr>
          <p:cNvPr id="7" name="Flowchart: Connector 6"/>
          <p:cNvSpPr/>
          <p:nvPr/>
        </p:nvSpPr>
        <p:spPr>
          <a:xfrm>
            <a:off x="3214678" y="5000636"/>
            <a:ext cx="1000132" cy="1071570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Right Arrow 7"/>
          <p:cNvSpPr/>
          <p:nvPr/>
        </p:nvSpPr>
        <p:spPr>
          <a:xfrm>
            <a:off x="4214810" y="5500702"/>
            <a:ext cx="928694" cy="214314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2056" name="Picture 8" descr="C:\Users\Mahua\Pictures\ma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928802"/>
            <a:ext cx="1878182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Portuguese built heritage of West Bengal </a:t>
            </a:r>
            <a:endParaRPr lang="en-IN" dirty="0"/>
          </a:p>
        </p:txBody>
      </p:sp>
      <p:pic>
        <p:nvPicPr>
          <p:cNvPr id="6" name="Picture 1" descr="C:\Users\Mahua\Desktop\02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4643446"/>
            <a:ext cx="9144000" cy="21348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 smtClean="0"/>
              <a:t>Ruins of the supposed Portuguese fort in Hooghly</a:t>
            </a:r>
            <a:endParaRPr lang="en-IN" dirty="0"/>
          </a:p>
        </p:txBody>
      </p:sp>
      <p:pic>
        <p:nvPicPr>
          <p:cNvPr id="4" name="Picture 2" descr="C:\Users\Mahua\Desktop\portguguese tomb, kulpi\scan2.t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16790" y="2428868"/>
            <a:ext cx="3490347" cy="2658241"/>
          </a:xfrm>
          <a:prstGeom prst="rect">
            <a:avLst/>
          </a:prstGeom>
          <a:noFill/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643182"/>
            <a:ext cx="4643438" cy="348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 smtClean="0"/>
              <a:t>The Basilica of the Holy Rosary, </a:t>
            </a:r>
            <a:r>
              <a:rPr lang="en-US" i="1" dirty="0" err="1" smtClean="0"/>
              <a:t>Bandel</a:t>
            </a:r>
            <a:r>
              <a:rPr lang="en-US" i="1" dirty="0" smtClean="0"/>
              <a:t>, 1599</a:t>
            </a:r>
            <a:endParaRPr lang="en-IN" i="1" dirty="0"/>
          </a:p>
        </p:txBody>
      </p:sp>
      <p:pic>
        <p:nvPicPr>
          <p:cNvPr id="4" name="Content Placeholder 3" descr="Bandel-Churc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4415" y="1600201"/>
            <a:ext cx="3449023" cy="2293382"/>
          </a:xfrm>
        </p:spPr>
      </p:pic>
      <p:pic>
        <p:nvPicPr>
          <p:cNvPr id="1026" name="Picture 2" descr="E:\desktop\port\Bandel-Church-West-Beng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357430"/>
            <a:ext cx="2886020" cy="3929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Church of Santa Madre de Deus (Holy Mother of God), </a:t>
            </a:r>
            <a:r>
              <a:rPr lang="en-US" b="1" i="1" dirty="0" err="1" smtClean="0"/>
              <a:t>Srirampur</a:t>
            </a:r>
            <a:r>
              <a:rPr lang="en-US" b="1" i="1" dirty="0" smtClean="0"/>
              <a:t>, Hooghly, 1783</a:t>
            </a:r>
            <a:endParaRPr lang="en-IN" dirty="0"/>
          </a:p>
        </p:txBody>
      </p:sp>
      <p:pic>
        <p:nvPicPr>
          <p:cNvPr id="4" name="Content Placeholder 3" descr="2_Serampore_Church.jpg"/>
          <p:cNvPicPr>
            <a:picLocks noGrp="1" noChangeAspect="1"/>
          </p:cNvPicPr>
          <p:nvPr>
            <p:ph idx="1"/>
          </p:nvPr>
        </p:nvPicPr>
        <p:blipFill>
          <a:blip r:embed="rId2"/>
          <a:srcRect b="8099"/>
          <a:stretch>
            <a:fillRect/>
          </a:stretch>
        </p:blipFill>
        <p:spPr>
          <a:xfrm>
            <a:off x="3143240" y="2071678"/>
            <a:ext cx="3090878" cy="40681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Our Lady of the Rosary, Portuguese Street, Kolkata, 1797</a:t>
            </a:r>
            <a:endParaRPr lang="en-IN" dirty="0"/>
          </a:p>
        </p:txBody>
      </p:sp>
      <p:pic>
        <p:nvPicPr>
          <p:cNvPr id="4" name="Content Placeholder 3" descr="608px-Cathedral_of_the_Most_Holy_Rosar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571612"/>
            <a:ext cx="3959107" cy="3900502"/>
          </a:xfrm>
        </p:spPr>
      </p:pic>
      <p:pic>
        <p:nvPicPr>
          <p:cNvPr id="6146" name="Picture 2" descr="E:\desktop\port\398px-Cathedral_of_the_Most_Holy_Rosary_-_PCStre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559406"/>
            <a:ext cx="2808622" cy="4227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Interior views </a:t>
            </a:r>
            <a:endParaRPr lang="en-IN" dirty="0"/>
          </a:p>
        </p:txBody>
      </p:sp>
      <p:pic>
        <p:nvPicPr>
          <p:cNvPr id="2051" name="Picture 3" descr="C:\Users\Mahua\Desktop\interio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2642836" cy="4000528"/>
          </a:xfrm>
          <a:prstGeom prst="rect">
            <a:avLst/>
          </a:prstGeom>
          <a:noFill/>
        </p:spPr>
      </p:pic>
      <p:pic>
        <p:nvPicPr>
          <p:cNvPr id="2052" name="Picture 4" descr="C:\Users\Mahua\Desktop\interior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428868"/>
            <a:ext cx="2690820" cy="4041506"/>
          </a:xfrm>
          <a:prstGeom prst="rect">
            <a:avLst/>
          </a:prstGeom>
          <a:noFill/>
        </p:spPr>
      </p:pic>
      <p:pic>
        <p:nvPicPr>
          <p:cNvPr id="2053" name="Picture 5" descr="C:\Users\Mahua\Desktop\interi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500174"/>
            <a:ext cx="2572482" cy="38789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Church of Our Lady of </a:t>
            </a:r>
            <a:r>
              <a:rPr lang="en-US" b="1" i="1" dirty="0" err="1" smtClean="0"/>
              <a:t>Dolours</a:t>
            </a:r>
            <a:r>
              <a:rPr lang="en-US" b="1" i="1" dirty="0" smtClean="0"/>
              <a:t> (</a:t>
            </a:r>
            <a:r>
              <a:rPr lang="en-US" b="1" i="1" dirty="0" err="1" smtClean="0"/>
              <a:t>Nossa</a:t>
            </a:r>
            <a:r>
              <a:rPr lang="en-US" b="1" i="1" dirty="0" smtClean="0"/>
              <a:t> </a:t>
            </a:r>
            <a:r>
              <a:rPr lang="en-US" b="1" i="1" dirty="0" err="1" smtClean="0"/>
              <a:t>Senhora</a:t>
            </a:r>
            <a:r>
              <a:rPr lang="en-US" b="1" i="1" dirty="0" smtClean="0"/>
              <a:t> de </a:t>
            </a:r>
            <a:r>
              <a:rPr lang="en-US" b="1" i="1" dirty="0" err="1" smtClean="0"/>
              <a:t>Dores</a:t>
            </a:r>
            <a:r>
              <a:rPr lang="en-US" b="1" i="1" dirty="0" smtClean="0"/>
              <a:t>), </a:t>
            </a:r>
            <a:r>
              <a:rPr lang="en-US" b="1" i="1" dirty="0" err="1" smtClean="0"/>
              <a:t>Boitakhana</a:t>
            </a:r>
            <a:r>
              <a:rPr lang="en-US" b="1" i="1" dirty="0" smtClean="0"/>
              <a:t>, Kolkata, 1809</a:t>
            </a:r>
            <a:endParaRPr lang="en-IN" dirty="0"/>
          </a:p>
        </p:txBody>
      </p:sp>
      <p:pic>
        <p:nvPicPr>
          <p:cNvPr id="4" name="Picture 2" descr="E:\desktop\port\p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21530" y="2285991"/>
            <a:ext cx="4493610" cy="30152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St. Patrick’s Church, Dum Dum, Kolkata, 1822</a:t>
            </a:r>
            <a:endParaRPr lang="en-IN" dirty="0"/>
          </a:p>
        </p:txBody>
      </p:sp>
      <p:pic>
        <p:nvPicPr>
          <p:cNvPr id="4" name="Content Placeholder 3" descr="dumdu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Church of the Sacred Heart of Jesus, </a:t>
            </a:r>
            <a:r>
              <a:rPr lang="en-US" b="1" i="1" dirty="0" err="1" smtClean="0"/>
              <a:t>Dharamtala</a:t>
            </a:r>
            <a:r>
              <a:rPr lang="en-US" b="1" i="1" dirty="0" smtClean="0"/>
              <a:t> Street, Kolkata, 1834</a:t>
            </a:r>
            <a:endParaRPr lang="en-IN" dirty="0"/>
          </a:p>
        </p:txBody>
      </p:sp>
      <p:pic>
        <p:nvPicPr>
          <p:cNvPr id="1026" name="Picture 2" descr="C:\Users\Mahua\Desktop\untitled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3006175" cy="4525963"/>
          </a:xfrm>
          <a:prstGeom prst="rect">
            <a:avLst/>
          </a:prstGeom>
          <a:noFill/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643050"/>
            <a:ext cx="3643306" cy="4857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Old view - Church of the Sacred Heart of Jesus, Kolkata</a:t>
            </a:r>
            <a:endParaRPr lang="en-IN" dirty="0"/>
          </a:p>
        </p:txBody>
      </p:sp>
      <p:pic>
        <p:nvPicPr>
          <p:cNvPr id="4" name="Content Placeholder 3" descr="portuguesechurchko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8100" y="1600200"/>
            <a:ext cx="714779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 smtClean="0"/>
              <a:t>Firingi</a:t>
            </a:r>
            <a:r>
              <a:rPr lang="en-US" b="1" i="1" dirty="0" smtClean="0"/>
              <a:t> </a:t>
            </a:r>
            <a:r>
              <a:rPr lang="en-US" b="1" i="1" dirty="0" err="1" smtClean="0"/>
              <a:t>Kalibari</a:t>
            </a:r>
            <a:r>
              <a:rPr lang="en-US" b="1" i="1" dirty="0" smtClean="0"/>
              <a:t>, Kolkata</a:t>
            </a:r>
            <a:endParaRPr lang="en-IN" dirty="0"/>
          </a:p>
        </p:txBody>
      </p:sp>
      <p:pic>
        <p:nvPicPr>
          <p:cNvPr id="4" name="Content Placeholder 3" descr="DSC_0537_20131030211329040-7902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643050"/>
            <a:ext cx="3398019" cy="4525963"/>
          </a:xfrm>
        </p:spPr>
      </p:pic>
      <p:pic>
        <p:nvPicPr>
          <p:cNvPr id="40962" name="Picture 2" descr="mhtml:file://E:\desktop\port\Firingi%20Kalibari.mht!http://www.eternallycreative.com/wp-content/uploads/2014/04/103-Firingi-Kalibari-300x200.jpg">
            <a:hlinkClick r:id="rId3" tooltip="Firingi Kalibari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928934"/>
            <a:ext cx="28575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Memorial dedicated to an unknown Portuguese lady, </a:t>
            </a:r>
            <a:r>
              <a:rPr lang="en-US" b="1" i="1" dirty="0" err="1" smtClean="0"/>
              <a:t>Kulpi</a:t>
            </a:r>
            <a:r>
              <a:rPr lang="en-US" b="1" i="1" dirty="0" smtClean="0"/>
              <a:t>, District South 24-Parganas</a:t>
            </a:r>
            <a:endParaRPr lang="en-IN" dirty="0"/>
          </a:p>
        </p:txBody>
      </p:sp>
      <p:pic>
        <p:nvPicPr>
          <p:cNvPr id="1026" name="Picture 2" descr="C:\Users\Mahua\Desktop\portguguese tomb, kulpi\Scan.t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500306"/>
            <a:ext cx="2409444" cy="3186684"/>
          </a:xfrm>
          <a:prstGeom prst="rect">
            <a:avLst/>
          </a:prstGeom>
          <a:noFill/>
        </p:spPr>
      </p:pic>
      <p:pic>
        <p:nvPicPr>
          <p:cNvPr id="5" name="Picture 2" descr="C:\Users\Mahua\Desktop\portguguese tomb, kulpi\DSCN18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00024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1" dirty="0" err="1" smtClean="0"/>
              <a:t>Contd</a:t>
            </a:r>
            <a:r>
              <a:rPr lang="en-US" b="1" i="1" dirty="0" smtClean="0"/>
              <a:t>….</a:t>
            </a:r>
            <a:endParaRPr lang="en-IN" dirty="0"/>
          </a:p>
        </p:txBody>
      </p:sp>
      <p:pic>
        <p:nvPicPr>
          <p:cNvPr id="3075" name="Picture 3" descr="C:\Users\Mahua\Desktop\portguguese tomb, kulpi\DSCN18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2411008"/>
            <a:ext cx="4310093" cy="3232570"/>
          </a:xfrm>
          <a:prstGeom prst="rect">
            <a:avLst/>
          </a:prstGeom>
          <a:noFill/>
        </p:spPr>
      </p:pic>
      <p:pic>
        <p:nvPicPr>
          <p:cNvPr id="6" name="Content Placeholder 5" descr="DSCN187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2000240"/>
            <a:ext cx="3180158" cy="42402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Contd..</a:t>
            </a:r>
            <a:endParaRPr lang="en-IN" dirty="0"/>
          </a:p>
        </p:txBody>
      </p:sp>
      <p:pic>
        <p:nvPicPr>
          <p:cNvPr id="4098" name="Picture 2" descr="C:\Users\Mahua\Desktop\portguguese tomb, kulpi\DSCN18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3394472" cy="4525963"/>
          </a:xfrm>
          <a:prstGeom prst="rect">
            <a:avLst/>
          </a:prstGeom>
          <a:noFill/>
        </p:spPr>
      </p:pic>
      <p:pic>
        <p:nvPicPr>
          <p:cNvPr id="4099" name="Picture 3" descr="C:\Users\Mahua\Desktop\portguguese tomb, kulpi\DSCN18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285992"/>
            <a:ext cx="4286248" cy="3214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err="1" smtClean="0"/>
              <a:t>Chingrikhali</a:t>
            </a:r>
            <a:r>
              <a:rPr lang="en-US" b="1" i="1" dirty="0" smtClean="0"/>
              <a:t> Fort, Diamond Harbour</a:t>
            </a:r>
            <a:endParaRPr lang="en-IN" dirty="0"/>
          </a:p>
        </p:txBody>
      </p:sp>
      <p:pic>
        <p:nvPicPr>
          <p:cNvPr id="5122" name="Picture 2" descr="E:\desktop\port\10885144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85927"/>
            <a:ext cx="5357850" cy="4018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Contd</a:t>
            </a:r>
            <a:r>
              <a:rPr lang="en-US" dirty="0" smtClean="0"/>
              <a:t>…</a:t>
            </a:r>
            <a:endParaRPr lang="en-IN" dirty="0"/>
          </a:p>
        </p:txBody>
      </p:sp>
      <p:pic>
        <p:nvPicPr>
          <p:cNvPr id="4" name="Content Placeholder 3" descr="E:\desktop\port\Diamond%20Harbour-Chingrikhali%20Fort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966058"/>
            <a:ext cx="6448235" cy="389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Contd</a:t>
            </a:r>
            <a:r>
              <a:rPr lang="en-US" dirty="0" smtClean="0"/>
              <a:t>…</a:t>
            </a:r>
            <a:endParaRPr lang="en-IN" dirty="0"/>
          </a:p>
        </p:txBody>
      </p:sp>
      <p:pic>
        <p:nvPicPr>
          <p:cNvPr id="1026" name="Picture 2" descr="E:\desktop\port\Diamond%20Harbour-Chingrikhali%20Fort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612884"/>
            <a:ext cx="6072230" cy="45541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Abandoned Lighthouses, </a:t>
            </a:r>
            <a:r>
              <a:rPr lang="en-US" b="1" i="1" dirty="0" err="1" smtClean="0"/>
              <a:t>Kulpi</a:t>
            </a:r>
            <a:r>
              <a:rPr lang="en-US" b="1" i="1" dirty="0" smtClean="0"/>
              <a:t>, Diamond Harbour (left: </a:t>
            </a:r>
            <a:r>
              <a:rPr lang="en-US" b="1" i="1" dirty="0" err="1" smtClean="0"/>
              <a:t>Engineberia</a:t>
            </a:r>
            <a:r>
              <a:rPr lang="en-US" b="1" i="1" dirty="0" smtClean="0"/>
              <a:t>, right: </a:t>
            </a:r>
            <a:r>
              <a:rPr lang="en-US" b="1" i="1" dirty="0" err="1" smtClean="0"/>
              <a:t>Kalitala</a:t>
            </a:r>
            <a:r>
              <a:rPr lang="en-US" b="1" i="1" dirty="0" smtClean="0"/>
              <a:t>)</a:t>
            </a:r>
            <a:endParaRPr lang="en-IN" dirty="0"/>
          </a:p>
        </p:txBody>
      </p:sp>
      <p:pic>
        <p:nvPicPr>
          <p:cNvPr id="4" name="Content Placeholder 3" descr="Abondoned Light Houses (Left: Engineberia, Right: Kalitala)"/>
          <p:cNvPicPr>
            <a:picLocks noGrp="1"/>
          </p:cNvPicPr>
          <p:nvPr>
            <p:ph idx="1"/>
          </p:nvPr>
        </p:nvPicPr>
        <p:blipFill>
          <a:blip r:embed="rId2"/>
          <a:srcRect l="2263" t="2222" r="1440" b="20278"/>
          <a:stretch>
            <a:fillRect/>
          </a:stretch>
        </p:blipFill>
        <p:spPr bwMode="auto">
          <a:xfrm>
            <a:off x="1428728" y="2143116"/>
            <a:ext cx="6357982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14348" y="1600200"/>
            <a:ext cx="7858180" cy="4525963"/>
          </a:xfrm>
        </p:spPr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sz="4400" b="1" dirty="0" smtClean="0">
                <a:solidFill>
                  <a:srgbClr val="00B050"/>
                </a:solidFill>
              </a:rPr>
              <a:t>Heritage tourism towards promoting academic and cultural relations between India and Portugal</a:t>
            </a:r>
            <a:endParaRPr lang="en-IN" sz="4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SWOT analysis of Heritage Tourism in West Bengal  </a:t>
            </a:r>
            <a:endParaRPr lang="en-IN" dirty="0">
              <a:solidFill>
                <a:srgbClr val="FFFF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3199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114800"/>
                <a:gridCol w="4114800"/>
              </a:tblGrid>
              <a:tr h="1971676">
                <a:tc>
                  <a:txBody>
                    <a:bodyPr/>
                    <a:lstStyle/>
                    <a:p>
                      <a:r>
                        <a:rPr lang="en-US" u="sng" dirty="0" smtClean="0"/>
                        <a:t>Strengths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dirty="0" smtClean="0"/>
                        <a:t>Many historical monuments with scenic beauty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dirty="0" smtClean="0"/>
                        <a:t>Efficient transport facility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u="sng" dirty="0" smtClean="0"/>
                        <a:t>Opportunities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dirty="0" smtClean="0"/>
                        <a:t>Increased privatization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dirty="0" smtClean="0"/>
                        <a:t>Medical</a:t>
                      </a:r>
                      <a:r>
                        <a:rPr lang="en-US" baseline="0" dirty="0" smtClean="0"/>
                        <a:t> tourism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aseline="0" dirty="0" smtClean="0"/>
                        <a:t>Go-green  initiative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aseline="0" dirty="0" smtClean="0"/>
                        <a:t>World-class hotels and airport </a:t>
                      </a:r>
                      <a:endParaRPr lang="en-IN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u="sng" dirty="0" smtClean="0"/>
                        <a:t>Weakness</a:t>
                      </a:r>
                      <a:r>
                        <a:rPr lang="en-US" b="1" baseline="0" dirty="0" smtClean="0"/>
                        <a:t>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baseline="0" dirty="0" smtClean="0"/>
                        <a:t>Lack of adequate infrastructure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baseline="0" dirty="0" smtClean="0"/>
                        <a:t>Safety and security of foreign tourists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baseline="0" dirty="0" smtClean="0"/>
                        <a:t>Misconception about India by foreign tourists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baseline="0" dirty="0" smtClean="0"/>
                        <a:t>Lack of maintenance of monuments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baseline="0" dirty="0" smtClean="0"/>
                        <a:t>Knowledge of English by minority of local people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baseline="0" dirty="0" smtClean="0"/>
                        <a:t>Distance from major city area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u="sng" dirty="0" smtClean="0"/>
                        <a:t>Threats</a:t>
                      </a:r>
                      <a:r>
                        <a:rPr lang="en-US" b="1" dirty="0" smtClean="0"/>
                        <a:t>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dirty="0" smtClean="0"/>
                        <a:t>Vandalism</a:t>
                      </a:r>
                      <a:r>
                        <a:rPr lang="en-US" b="1" baseline="0" dirty="0" smtClean="0"/>
                        <a:t> </a:t>
                      </a:r>
                      <a:endParaRPr lang="en-US" b="1" dirty="0" smtClean="0"/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dirty="0" smtClean="0"/>
                        <a:t>Better promotion by other states/countries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dirty="0" smtClean="0"/>
                        <a:t>Economic slowdown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b="1" dirty="0" smtClean="0"/>
                        <a:t>Inclination of Gen-Y towards social</a:t>
                      </a:r>
                      <a:r>
                        <a:rPr lang="en-US" b="1" baseline="0" dirty="0" smtClean="0"/>
                        <a:t> media </a:t>
                      </a:r>
                      <a:endParaRPr lang="en-US" b="1" dirty="0" smtClean="0"/>
                    </a:p>
                    <a:p>
                      <a:pPr marL="342900" indent="-342900">
                        <a:buAutoNum type="arabicPeriod"/>
                      </a:pPr>
                      <a:endParaRPr lang="en-IN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Objective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1" dirty="0" smtClean="0">
                <a:solidFill>
                  <a:srgbClr val="92D050"/>
                </a:solidFill>
              </a:rPr>
              <a:t>Promoting academic and cultural relations between India and Portugal</a:t>
            </a:r>
          </a:p>
          <a:p>
            <a:pPr algn="ctr">
              <a:buNone/>
            </a:pPr>
            <a:r>
              <a:rPr lang="en-US" sz="4400" dirty="0" smtClean="0">
                <a:solidFill>
                  <a:srgbClr val="FFFF00"/>
                </a:solidFill>
              </a:rPr>
              <a:t>Tool</a:t>
            </a:r>
          </a:p>
          <a:p>
            <a:pPr algn="ctr">
              <a:buNone/>
            </a:pPr>
            <a:r>
              <a:rPr lang="en-US" sz="4400" b="1" dirty="0" smtClean="0">
                <a:solidFill>
                  <a:srgbClr val="92D050"/>
                </a:solidFill>
              </a:rPr>
              <a:t> </a:t>
            </a:r>
            <a:r>
              <a:rPr lang="en-US" b="1" dirty="0" smtClean="0">
                <a:solidFill>
                  <a:srgbClr val="92D050"/>
                </a:solidFill>
              </a:rPr>
              <a:t>Heritage tourism </a:t>
            </a:r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FF00"/>
                </a:solidFill>
              </a:rPr>
              <a:t>Strategies for heritage tourism </a:t>
            </a:r>
            <a:endParaRPr lang="en-IN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57224" y="1285860"/>
          <a:ext cx="7358114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3536"/>
                <a:gridCol w="2214578"/>
              </a:tblGrid>
              <a:tr h="492919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SWAGAT – Hospitality 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 Facilitation on arrival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 Memorable experience </a:t>
                      </a:r>
                    </a:p>
                    <a:p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SOOCHNA – Information </a:t>
                      </a:r>
                    </a:p>
                    <a:p>
                      <a:pPr>
                        <a:buNone/>
                      </a:pPr>
                      <a:r>
                        <a:rPr lang="en-US" dirty="0" smtClean="0"/>
                        <a:t>                        </a:t>
                      </a:r>
                      <a:r>
                        <a:rPr lang="en-US" sz="1800" i="1" dirty="0" smtClean="0"/>
                        <a:t>Marketing and promotion 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Information dissemination</a:t>
                      </a:r>
                      <a:r>
                        <a:rPr lang="en-US" dirty="0" smtClean="0"/>
                        <a:t> </a:t>
                      </a:r>
                    </a:p>
                    <a:p>
                      <a:r>
                        <a:rPr lang="en-US" dirty="0" smtClean="0"/>
                        <a:t> </a:t>
                      </a:r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SUVIDHA – Facilitation </a:t>
                      </a:r>
                    </a:p>
                    <a:p>
                      <a:pPr>
                        <a:buNone/>
                      </a:pPr>
                      <a:r>
                        <a:rPr lang="en-US" dirty="0" smtClean="0"/>
                        <a:t>                        </a:t>
                      </a:r>
                      <a:r>
                        <a:rPr lang="en-US" sz="1800" i="1" dirty="0" smtClean="0"/>
                        <a:t>Accommodation and stay 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Amenities and conveniences</a:t>
                      </a:r>
                    </a:p>
                    <a:p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SURAKSHA – Security / protection </a:t>
                      </a:r>
                    </a:p>
                    <a:p>
                      <a:pPr>
                        <a:buNone/>
                      </a:pPr>
                      <a:r>
                        <a:rPr lang="en-US" dirty="0" smtClean="0"/>
                        <a:t>                         </a:t>
                      </a:r>
                      <a:r>
                        <a:rPr lang="en-US" sz="1800" i="1" dirty="0" smtClean="0"/>
                        <a:t>Tourist safety 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 Environment management</a:t>
                      </a:r>
                    </a:p>
                    <a:p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 SAHYYOG – Cooperation</a:t>
                      </a:r>
                    </a:p>
                    <a:p>
                      <a:pPr>
                        <a:buNone/>
                      </a:pPr>
                      <a:r>
                        <a:rPr lang="en-US" dirty="0" smtClean="0"/>
                        <a:t>                         </a:t>
                      </a:r>
                      <a:r>
                        <a:rPr lang="en-US" sz="1800" i="1" dirty="0" smtClean="0"/>
                        <a:t>Coordination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 Quality control and assurance </a:t>
                      </a:r>
                    </a:p>
                    <a:p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SANRACHNA – Infrastructure </a:t>
                      </a:r>
                    </a:p>
                    <a:p>
                      <a:pPr>
                        <a:buNone/>
                      </a:pPr>
                      <a:r>
                        <a:rPr lang="en-US" dirty="0" smtClean="0"/>
                        <a:t>                         </a:t>
                      </a:r>
                      <a:r>
                        <a:rPr lang="en-US" sz="1800" i="1" dirty="0" smtClean="0"/>
                        <a:t> Tourism product development</a:t>
                      </a:r>
                    </a:p>
                    <a:p>
                      <a:pPr>
                        <a:buNone/>
                      </a:pPr>
                      <a:r>
                        <a:rPr lang="en-US" sz="1800" i="1" dirty="0" smtClean="0"/>
                        <a:t>                          Core and linkage infrastructure </a:t>
                      </a:r>
                      <a:endParaRPr lang="en-IN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3200" dirty="0" smtClean="0">
                          <a:solidFill>
                            <a:srgbClr val="FF0000"/>
                          </a:solidFill>
                        </a:rPr>
                        <a:t>POLICY</a:t>
                      </a:r>
                      <a:br>
                        <a:rPr lang="en-US" sz="320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en-US" sz="3200" dirty="0" smtClean="0">
                          <a:solidFill>
                            <a:srgbClr val="FF0000"/>
                          </a:solidFill>
                        </a:rPr>
                        <a:t>PLANNING </a:t>
                      </a:r>
                      <a:br>
                        <a:rPr lang="en-US" sz="320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en-US" sz="3200" dirty="0" smtClean="0">
                          <a:solidFill>
                            <a:srgbClr val="FF0000"/>
                          </a:solidFill>
                        </a:rPr>
                        <a:t>INITIATIVES</a:t>
                      </a:r>
                      <a:br>
                        <a:rPr lang="en-US" sz="320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en-US" sz="3200" dirty="0" smtClean="0">
                          <a:solidFill>
                            <a:srgbClr val="FF0000"/>
                          </a:solidFill>
                        </a:rPr>
                        <a:t>RESULTS</a:t>
                      </a:r>
                      <a:endParaRPr lang="en-IN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Left Arrow 4"/>
          <p:cNvSpPr/>
          <p:nvPr/>
        </p:nvSpPr>
        <p:spPr>
          <a:xfrm>
            <a:off x="5214942" y="3429000"/>
            <a:ext cx="714380" cy="500066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Implementation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1.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Who?</a:t>
            </a:r>
            <a:r>
              <a:rPr 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i.e. Collaborators</a:t>
            </a:r>
            <a:r>
              <a:rPr lang="en-US" dirty="0" smtClean="0"/>
              <a:t> (</a:t>
            </a:r>
            <a:r>
              <a:rPr lang="en-US" dirty="0" smtClean="0">
                <a:sym typeface="Wingdings" pitchFamily="2" charset="2"/>
              </a:rPr>
              <a:t>Department of Museology, University of Calcutta  &amp; ISCAP, Porto )</a:t>
            </a:r>
          </a:p>
          <a:p>
            <a:pPr algn="just">
              <a:buNone/>
            </a:pPr>
            <a:r>
              <a:rPr lang="en-US" dirty="0" smtClean="0">
                <a:sym typeface="Wingdings" pitchFamily="2" charset="2"/>
              </a:rPr>
              <a:t>2. 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Wingdings" pitchFamily="2" charset="2"/>
              </a:rPr>
              <a:t>What? </a:t>
            </a:r>
            <a:r>
              <a:rPr lang="en-US" dirty="0" smtClean="0">
                <a:sym typeface="Wingdings" pitchFamily="2" charset="2"/>
              </a:rPr>
              <a:t>i.e. academic and cultural relations between India and Portugal </a:t>
            </a:r>
          </a:p>
          <a:p>
            <a:pPr marL="514350" indent="-514350" algn="just">
              <a:buAutoNum type="arabicPeriod" startAt="3"/>
            </a:pP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Wingdings" pitchFamily="2" charset="2"/>
              </a:rPr>
              <a:t>Where?  </a:t>
            </a:r>
            <a:r>
              <a:rPr lang="en-US" dirty="0" smtClean="0">
                <a:sym typeface="Wingdings" pitchFamily="2" charset="2"/>
              </a:rPr>
              <a:t>(</a:t>
            </a:r>
            <a:r>
              <a:rPr lang="en-US" i="1" dirty="0" smtClean="0"/>
              <a:t>in India or Portugal</a:t>
            </a:r>
            <a:r>
              <a:rPr lang="en-US" dirty="0" smtClean="0"/>
              <a:t>)</a:t>
            </a:r>
            <a:endParaRPr lang="en-US" dirty="0" smtClean="0">
              <a:solidFill>
                <a:schemeClr val="bg2">
                  <a:lumMod val="60000"/>
                  <a:lumOff val="40000"/>
                </a:schemeClr>
              </a:solidFill>
              <a:sym typeface="Wingdings" pitchFamily="2" charset="2"/>
            </a:endParaRPr>
          </a:p>
          <a:p>
            <a:pPr marL="514350" indent="-514350" algn="just">
              <a:buAutoNum type="arabicPeriod" startAt="3"/>
            </a:pP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Wingdings" pitchFamily="2" charset="2"/>
              </a:rPr>
              <a:t>Why?</a:t>
            </a:r>
          </a:p>
          <a:p>
            <a:pPr marL="514350" indent="-514350" algn="just">
              <a:buAutoNum type="arabicPeriod" startAt="3"/>
            </a:pP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Wingdings" pitchFamily="2" charset="2"/>
              </a:rPr>
              <a:t>How? </a:t>
            </a:r>
            <a:endParaRPr lang="en-IN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Why collaboration needed?</a:t>
            </a:r>
            <a:endParaRPr lang="en-IN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 identify trends and specific areas of mutual interest – Primarily academic and secondly economic  </a:t>
            </a:r>
          </a:p>
          <a:p>
            <a:r>
              <a:rPr lang="en-US" dirty="0" smtClean="0"/>
              <a:t>To stop decay and preserve the heritage resources for posterity </a:t>
            </a:r>
          </a:p>
          <a:p>
            <a:r>
              <a:rPr lang="en-US" dirty="0" smtClean="0"/>
              <a:t>Accurate interpretation of resources </a:t>
            </a:r>
          </a:p>
          <a:p>
            <a:r>
              <a:rPr lang="en-US" dirty="0" smtClean="0"/>
              <a:t>Authentic visitor experiences</a:t>
            </a:r>
          </a:p>
          <a:p>
            <a:r>
              <a:rPr lang="en-US" dirty="0" smtClean="0"/>
              <a:t>Support the economy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Collaboration will be in forms of – </a:t>
            </a:r>
            <a:endParaRPr lang="en-IN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Exploratory visits to Portuguese built heritage sites in West Bengal.</a:t>
            </a:r>
          </a:p>
          <a:p>
            <a:r>
              <a:rPr lang="en-US" sz="2400" dirty="0" smtClean="0"/>
              <a:t>Promote exchange and dissemination of information and scientific opportunities through joint workshops, seminars and symposia, etc.</a:t>
            </a:r>
          </a:p>
          <a:p>
            <a:r>
              <a:rPr lang="en-US" sz="2400" dirty="0" smtClean="0"/>
              <a:t>Exchange of museologists, researchers and technocrats through fellowship</a:t>
            </a:r>
          </a:p>
          <a:p>
            <a:r>
              <a:rPr lang="en-US" sz="2400" dirty="0" smtClean="0"/>
              <a:t>Extending avenues for training in specialized areas of R &amp; D</a:t>
            </a:r>
          </a:p>
          <a:p>
            <a:r>
              <a:rPr lang="en-US" sz="2400" dirty="0" smtClean="0"/>
              <a:t>Establishing joint ‘Centers of Excellence’ in advanced areas of R&amp;D in India or Portugal and networking among those. </a:t>
            </a:r>
            <a:endParaRPr lang="en-IN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Organization of collaboration programme (proposed) 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5" name="Content Placeholder 4" descr="en_nbhfCenter_OrgChart.jpg"/>
          <p:cNvPicPr>
            <a:picLocks noGrp="1" noChangeAspect="1"/>
          </p:cNvPicPr>
          <p:nvPr>
            <p:ph idx="1"/>
          </p:nvPr>
        </p:nvPicPr>
        <p:blipFill>
          <a:blip r:embed="rId2"/>
          <a:srcRect t="13574"/>
          <a:stretch>
            <a:fillRect/>
          </a:stretch>
        </p:blipFill>
        <p:spPr>
          <a:xfrm>
            <a:off x="1395813" y="1857364"/>
            <a:ext cx="6319459" cy="46020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 descr="powerpiont_tip_thank_you_at_end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6762" y="2663181"/>
            <a:ext cx="3190476" cy="240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904</TotalTime>
  <Words>564</Words>
  <Application>Microsoft Office PowerPoint</Application>
  <PresentationFormat>On-screen Show (4:3)</PresentationFormat>
  <Paragraphs>105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Portuguese built heritage in West Bengal: heritage tourism towards promoting academic and cultural relations between India and Portugal </vt:lpstr>
      <vt:lpstr>Line of discussion </vt:lpstr>
      <vt:lpstr>The sea route (Age of Discovery, 15th Century)</vt:lpstr>
      <vt:lpstr>Portuguese settlements in India </vt:lpstr>
      <vt:lpstr>European settlements around the Hooghly river, West Bengal</vt:lpstr>
      <vt:lpstr>Portuguese built heritage of West Bengal </vt:lpstr>
      <vt:lpstr>Ruins of the supposed Portuguese fort in Hooghly</vt:lpstr>
      <vt:lpstr>The Basilica of the Holy Rosary, Bandel, 1599</vt:lpstr>
      <vt:lpstr>Church of Santa Madre de Deus (Holy Mother of God), Srirampur, Hooghly, 1783</vt:lpstr>
      <vt:lpstr>Our Lady of the Rosary, Portuguese Street, Kolkata, 1797</vt:lpstr>
      <vt:lpstr>Interior views </vt:lpstr>
      <vt:lpstr>Church of Our Lady of Dolours (Nossa Senhora de Dores), Boitakhana, Kolkata, 1809</vt:lpstr>
      <vt:lpstr>St. Patrick’s Church, Dum Dum, Kolkata, 1822</vt:lpstr>
      <vt:lpstr>Church of the Sacred Heart of Jesus, Dharamtala Street, Kolkata, 1834</vt:lpstr>
      <vt:lpstr>Old view - Church of the Sacred Heart of Jesus, Kolkata</vt:lpstr>
      <vt:lpstr>Firingi Kalibari, Kolkata</vt:lpstr>
      <vt:lpstr>Memorial dedicated to an unknown Portuguese lady, Kulpi, District South 24-Parganas</vt:lpstr>
      <vt:lpstr>Contd….</vt:lpstr>
      <vt:lpstr>Contd..</vt:lpstr>
      <vt:lpstr>Chingrikhali Fort, Diamond Harbour</vt:lpstr>
      <vt:lpstr>Contd…</vt:lpstr>
      <vt:lpstr>Contd…</vt:lpstr>
      <vt:lpstr>Abandoned Lighthouses, Kulpi, Diamond Harbour (left: Engineberia, right: Kalitala)</vt:lpstr>
      <vt:lpstr>Slide 24</vt:lpstr>
      <vt:lpstr>SWOT analysis of Heritage Tourism in West Bengal  </vt:lpstr>
      <vt:lpstr>Objective</vt:lpstr>
      <vt:lpstr>Strategies for heritage tourism </vt:lpstr>
      <vt:lpstr>Implementation </vt:lpstr>
      <vt:lpstr>Why collaboration needed?</vt:lpstr>
      <vt:lpstr>Collaboration will be in forms of – </vt:lpstr>
      <vt:lpstr>Organization of collaboration programme (proposed) </vt:lpstr>
      <vt:lpstr>Slide 32</vt:lpstr>
    </vt:vector>
  </TitlesOfParts>
  <Company>DELLNBX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Mahua</dc:creator>
  <cp:lastModifiedBy>Mahua</cp:lastModifiedBy>
  <cp:revision>115</cp:revision>
  <dcterms:created xsi:type="dcterms:W3CDTF">2015-08-31T05:17:26Z</dcterms:created>
  <dcterms:modified xsi:type="dcterms:W3CDTF">2015-11-13T04:17:48Z</dcterms:modified>
</cp:coreProperties>
</file>